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87" r:id="rId5"/>
    <p:sldId id="259" r:id="rId6"/>
    <p:sldId id="260" r:id="rId7"/>
    <p:sldId id="261" r:id="rId8"/>
    <p:sldId id="262" r:id="rId9"/>
    <p:sldId id="264" r:id="rId10"/>
    <p:sldId id="263" r:id="rId11"/>
    <p:sldId id="265" r:id="rId12"/>
    <p:sldId id="266" r:id="rId13"/>
    <p:sldId id="293" r:id="rId14"/>
    <p:sldId id="267" r:id="rId15"/>
    <p:sldId id="268" r:id="rId16"/>
    <p:sldId id="269" r:id="rId17"/>
    <p:sldId id="270" r:id="rId18"/>
    <p:sldId id="271" r:id="rId19"/>
    <p:sldId id="272" r:id="rId20"/>
    <p:sldId id="273" r:id="rId21"/>
    <p:sldId id="274" r:id="rId22"/>
    <p:sldId id="275" r:id="rId23"/>
    <p:sldId id="276" r:id="rId24"/>
    <p:sldId id="288" r:id="rId25"/>
    <p:sldId id="277" r:id="rId26"/>
    <p:sldId id="278" r:id="rId27"/>
    <p:sldId id="279" r:id="rId28"/>
    <p:sldId id="280" r:id="rId29"/>
    <p:sldId id="281" r:id="rId30"/>
    <p:sldId id="282" r:id="rId31"/>
    <p:sldId id="283" r:id="rId32"/>
    <p:sldId id="284" r:id="rId33"/>
    <p:sldId id="285" r:id="rId34"/>
    <p:sldId id="290" r:id="rId35"/>
    <p:sldId id="291" r:id="rId36"/>
    <p:sldId id="292" r:id="rId37"/>
    <p:sldId id="286" r:id="rId38"/>
    <p:sldId id="289"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FF5"/>
    <a:srgbClr val="5A2781"/>
    <a:srgbClr val="00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0" autoAdjust="0"/>
    <p:restoredTop sz="94660"/>
  </p:normalViewPr>
  <p:slideViewPr>
    <p:cSldViewPr>
      <p:cViewPr>
        <p:scale>
          <a:sx n="78" d="100"/>
          <a:sy n="78" d="100"/>
        </p:scale>
        <p:origin x="-840"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70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RADC2\APPS\wdocs\clntfls\FRA\0151\13121\0006876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RADC2\APPS\wdocs\clntfls\FRA\0151\13121\0006876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RADC2\APPS\wdocs\clntfls\FRA\0151\13121\00068762.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RADC2\APPS\wdocs\clntfls\FRA\0151\13121\00068762.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RADC2\APPS\wdocs\clntfls\FRA\0151\13121\00068762.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RADC2\APPS\wdocs\clntfls\FRA\0151\13121\0006876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858575746491345"/>
          <c:y val="0.15431624939098224"/>
          <c:w val="0.60370842397756563"/>
          <c:h val="0.73927169283480498"/>
        </c:manualLayout>
      </c:layout>
      <c:pieChart>
        <c:varyColors val="1"/>
        <c:ser>
          <c:idx val="0"/>
          <c:order val="0"/>
          <c:spPr>
            <a:solidFill>
              <a:srgbClr val="006000"/>
            </a:solidFill>
          </c:spPr>
          <c:dPt>
            <c:idx val="0"/>
            <c:bubble3D val="0"/>
            <c:spPr>
              <a:solidFill>
                <a:schemeClr val="tx2">
                  <a:lumMod val="75000"/>
                </a:schemeClr>
              </a:solidFill>
            </c:spPr>
          </c:dPt>
          <c:dLbls>
            <c:txPr>
              <a:bodyPr/>
              <a:lstStyle/>
              <a:p>
                <a:pPr>
                  <a:defRPr sz="1000" b="1" i="0" u="none" strike="noStrike" baseline="0">
                    <a:solidFill>
                      <a:srgbClr val="000000"/>
                    </a:solidFill>
                    <a:latin typeface="+mn-lt"/>
                    <a:ea typeface="Garamond"/>
                    <a:cs typeface="Garamond"/>
                  </a:defRPr>
                </a:pPr>
                <a:endParaRPr lang="en-US"/>
              </a:p>
            </c:txPr>
            <c:dLblPos val="outEnd"/>
            <c:showLegendKey val="0"/>
            <c:showVal val="1"/>
            <c:showCatName val="1"/>
            <c:showSerName val="0"/>
            <c:showPercent val="1"/>
            <c:showBubbleSize val="0"/>
            <c:showLeaderLines val="0"/>
          </c:dLbls>
          <c:cat>
            <c:strRef>
              <c:f>'Revenue Breakout'!$E$4:$E$5</c:f>
              <c:strCache>
                <c:ptCount val="2"/>
                <c:pt idx="0">
                  <c:v>Residential</c:v>
                </c:pt>
                <c:pt idx="1">
                  <c:v>Commercial</c:v>
                </c:pt>
              </c:strCache>
            </c:strRef>
          </c:cat>
          <c:val>
            <c:numRef>
              <c:f>'Revenue Breakout'!$F$4:$F$5</c:f>
              <c:numCache>
                <c:formatCode>_(* #,##0_);_(* \(#,##0\);_(* "-"??_);_(@_)</c:formatCode>
                <c:ptCount val="2"/>
                <c:pt idx="0">
                  <c:v>16093</c:v>
                </c:pt>
                <c:pt idx="1">
                  <c:v>699</c:v>
                </c:pt>
              </c:numCache>
            </c:numRef>
          </c:val>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1" dirty="0"/>
              <a:t>Median Household Income</a:t>
            </a:r>
          </a:p>
        </c:rich>
      </c:tx>
      <c:overlay val="1"/>
    </c:title>
    <c:autoTitleDeleted val="0"/>
    <c:plotArea>
      <c:layout/>
      <c:barChart>
        <c:barDir val="col"/>
        <c:grouping val="clustered"/>
        <c:varyColors val="0"/>
        <c:dLbls>
          <c:showLegendKey val="0"/>
          <c:showVal val="0"/>
          <c:showCatName val="0"/>
          <c:showSerName val="0"/>
          <c:showPercent val="0"/>
          <c:showBubbleSize val="0"/>
        </c:dLbls>
        <c:gapWidth val="150"/>
        <c:axId val="91704320"/>
        <c:axId val="91729280"/>
      </c:barChart>
      <c:catAx>
        <c:axId val="91704320"/>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mn-lt"/>
                <a:ea typeface="Garamond"/>
                <a:cs typeface="Garamond"/>
              </a:defRPr>
            </a:pPr>
            <a:endParaRPr lang="en-US"/>
          </a:p>
        </c:txPr>
        <c:crossAx val="91729280"/>
        <c:crosses val="autoZero"/>
        <c:auto val="1"/>
        <c:lblAlgn val="ctr"/>
        <c:lblOffset val="100"/>
        <c:noMultiLvlLbl val="0"/>
      </c:catAx>
      <c:valAx>
        <c:axId val="91729280"/>
        <c:scaling>
          <c:orientation val="minMax"/>
        </c:scaling>
        <c:delete val="0"/>
        <c:axPos val="l"/>
        <c:numFmt formatCode="[$$]#,##0" sourceLinked="1"/>
        <c:majorTickMark val="out"/>
        <c:minorTickMark val="none"/>
        <c:tickLblPos val="nextTo"/>
        <c:txPr>
          <a:bodyPr rot="0" vert="horz"/>
          <a:lstStyle/>
          <a:p>
            <a:pPr>
              <a:defRPr sz="1000" b="0" i="0" u="none" strike="noStrike" baseline="0">
                <a:solidFill>
                  <a:srgbClr val="000000"/>
                </a:solidFill>
                <a:latin typeface="+mn-lt"/>
                <a:ea typeface="Garamond"/>
                <a:cs typeface="Garamond"/>
              </a:defRPr>
            </a:pPr>
            <a:endParaRPr lang="en-US"/>
          </a:p>
        </c:txPr>
        <c:crossAx val="91704320"/>
        <c:crosses val="autoZero"/>
        <c:crossBetween val="between"/>
      </c:valAx>
    </c:plotArea>
    <c:plotVisOnly val="1"/>
    <c:dispBlanksAs val="zero"/>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Calibri"/>
                <a:ea typeface="Calibri"/>
                <a:cs typeface="Calibri"/>
              </a:defRPr>
            </a:pPr>
            <a:r>
              <a:rPr lang="en-US" dirty="0"/>
              <a:t>Median Household Income</a:t>
            </a:r>
          </a:p>
        </c:rich>
      </c:tx>
      <c:overlay val="1"/>
    </c:title>
    <c:autoTitleDeleted val="0"/>
    <c:plotArea>
      <c:layout/>
      <c:barChart>
        <c:barDir val="col"/>
        <c:grouping val="clustered"/>
        <c:varyColors val="0"/>
        <c:ser>
          <c:idx val="0"/>
          <c:order val="0"/>
          <c:invertIfNegative val="0"/>
          <c:dPt>
            <c:idx val="1"/>
            <c:invertIfNegative val="0"/>
            <c:bubble3D val="0"/>
            <c:spPr>
              <a:solidFill>
                <a:srgbClr val="FFC000"/>
              </a:solidFill>
            </c:spPr>
          </c:dPt>
          <c:dPt>
            <c:idx val="2"/>
            <c:invertIfNegative val="0"/>
            <c:bubble3D val="0"/>
            <c:spPr>
              <a:solidFill>
                <a:srgbClr val="FF0000"/>
              </a:solidFill>
            </c:spPr>
          </c:dPt>
          <c:dPt>
            <c:idx val="3"/>
            <c:invertIfNegative val="0"/>
            <c:bubble3D val="0"/>
            <c:spPr>
              <a:solidFill>
                <a:schemeClr val="accent3">
                  <a:lumMod val="50000"/>
                </a:schemeClr>
              </a:solidFill>
            </c:spPr>
          </c:dPt>
          <c:dPt>
            <c:idx val="4"/>
            <c:invertIfNegative val="0"/>
            <c:bubble3D val="0"/>
            <c:spPr>
              <a:solidFill>
                <a:schemeClr val="accent2">
                  <a:lumMod val="75000"/>
                </a:schemeClr>
              </a:solidFill>
            </c:spPr>
          </c:dPt>
          <c:dPt>
            <c:idx val="5"/>
            <c:invertIfNegative val="0"/>
            <c:bubble3D val="0"/>
            <c:spPr>
              <a:solidFill>
                <a:schemeClr val="accent6">
                  <a:lumMod val="75000"/>
                </a:schemeClr>
              </a:solidFill>
            </c:spPr>
          </c:dPt>
          <c:dPt>
            <c:idx val="6"/>
            <c:invertIfNegative val="0"/>
            <c:bubble3D val="0"/>
            <c:spPr>
              <a:solidFill>
                <a:srgbClr val="7030A0"/>
              </a:solidFill>
            </c:spPr>
          </c:dPt>
          <c:dLbls>
            <c:dLbl>
              <c:idx val="3"/>
              <c:layout>
                <c:manualLayout>
                  <c:x val="0"/>
                  <c:y val="4.1666666666666664E-2"/>
                </c:manualLayout>
              </c:layout>
              <c:tx>
                <c:rich>
                  <a:bodyPr/>
                  <a:lstStyle/>
                  <a:p>
                    <a:r>
                      <a:rPr lang="en-US" i="1" dirty="0"/>
                      <a:t>201%</a:t>
                    </a:r>
                  </a:p>
                  <a:p>
                    <a:endParaRPr lang="en-US" dirty="0"/>
                  </a:p>
                  <a:p>
                    <a:r>
                      <a:rPr lang="en-US" dirty="0"/>
                      <a:t>$98,882</a:t>
                    </a:r>
                  </a:p>
                  <a:p>
                    <a:endParaRPr lang="en-US" dirty="0"/>
                  </a:p>
                </c:rich>
              </c:tx>
              <c:showLegendKey val="0"/>
              <c:showVal val="1"/>
              <c:showCatName val="0"/>
              <c:showSerName val="0"/>
              <c:showPercent val="0"/>
              <c:showBubbleSize val="0"/>
            </c:dLbl>
            <c:dLbl>
              <c:idx val="4"/>
              <c:tx>
                <c:rich>
                  <a:bodyPr/>
                  <a:lstStyle/>
                  <a:p>
                    <a:r>
                      <a:rPr lang="en-US" i="1" dirty="0"/>
                      <a:t>210%</a:t>
                    </a:r>
                  </a:p>
                  <a:p>
                    <a:endParaRPr lang="en-US" dirty="0"/>
                  </a:p>
                  <a:p>
                    <a:r>
                      <a:rPr lang="en-US" dirty="0"/>
                      <a:t>$103,609</a:t>
                    </a:r>
                  </a:p>
                </c:rich>
              </c:tx>
              <c:showLegendKey val="0"/>
              <c:showVal val="1"/>
              <c:showCatName val="0"/>
              <c:showSerName val="0"/>
              <c:showPercent val="0"/>
              <c:showBubbleSize val="0"/>
            </c:dLbl>
            <c:dLbl>
              <c:idx val="5"/>
              <c:layout>
                <c:manualLayout>
                  <c:x val="0"/>
                  <c:y val="-5.5555555555555558E-3"/>
                </c:manualLayout>
              </c:layout>
              <c:tx>
                <c:rich>
                  <a:bodyPr/>
                  <a:lstStyle/>
                  <a:p>
                    <a:r>
                      <a:rPr lang="en-US" i="1" dirty="0"/>
                      <a:t>232%</a:t>
                    </a:r>
                  </a:p>
                  <a:p>
                    <a:endParaRPr lang="en-US" dirty="0"/>
                  </a:p>
                  <a:p>
                    <a:r>
                      <a:rPr lang="en-US" dirty="0"/>
                      <a:t>$114,325</a:t>
                    </a:r>
                  </a:p>
                </c:rich>
              </c:tx>
              <c:showLegendKey val="0"/>
              <c:showVal val="1"/>
              <c:showCatName val="0"/>
              <c:showSerName val="0"/>
              <c:showPercent val="0"/>
              <c:showBubbleSize val="0"/>
            </c:dLbl>
            <c:dLbl>
              <c:idx val="6"/>
              <c:layout>
                <c:manualLayout>
                  <c:x val="0"/>
                  <c:y val="0"/>
                </c:manualLayout>
              </c:layout>
              <c:tx>
                <c:rich>
                  <a:bodyPr/>
                  <a:lstStyle/>
                  <a:p>
                    <a:r>
                      <a:rPr lang="en-US" i="1" dirty="0"/>
                      <a:t>651%</a:t>
                    </a:r>
                  </a:p>
                  <a:p>
                    <a:endParaRPr lang="en-US" dirty="0"/>
                  </a:p>
                  <a:p>
                    <a:r>
                      <a:rPr lang="en-US" dirty="0"/>
                      <a:t>$321,062</a:t>
                    </a:r>
                  </a:p>
                </c:rich>
              </c:tx>
              <c:showLegendKey val="0"/>
              <c:showVal val="1"/>
              <c:showCatName val="0"/>
              <c:showSerName val="0"/>
              <c:showPercent val="0"/>
              <c:showBubbleSize val="0"/>
            </c:dLbl>
            <c:txPr>
              <a:bodyPr/>
              <a:lstStyle/>
              <a:p>
                <a:pPr>
                  <a:defRPr sz="1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EBI!$D$5:$J$5</c:f>
              <c:strCache>
                <c:ptCount val="7"/>
                <c:pt idx="0">
                  <c:v>United States</c:v>
                </c:pt>
                <c:pt idx="1">
                  <c:v>California</c:v>
                </c:pt>
                <c:pt idx="2">
                  <c:v>Los Angeles County</c:v>
                </c:pt>
                <c:pt idx="3">
                  <c:v>Westlake Village</c:v>
                </c:pt>
                <c:pt idx="4">
                  <c:v>Agoura Hills</c:v>
                </c:pt>
                <c:pt idx="5">
                  <c:v>Calabasas</c:v>
                </c:pt>
                <c:pt idx="6">
                  <c:v>Hidden Hills</c:v>
                </c:pt>
              </c:strCache>
            </c:strRef>
          </c:cat>
          <c:val>
            <c:numRef>
              <c:f>EBI!$D$6:$J$6</c:f>
              <c:numCache>
                <c:formatCode>[$$]#,##0</c:formatCode>
                <c:ptCount val="7"/>
                <c:pt idx="0">
                  <c:v>49297</c:v>
                </c:pt>
                <c:pt idx="1">
                  <c:v>58724</c:v>
                </c:pt>
                <c:pt idx="2">
                  <c:v>53880</c:v>
                </c:pt>
                <c:pt idx="3">
                  <c:v>98882</c:v>
                </c:pt>
                <c:pt idx="4">
                  <c:v>103609</c:v>
                </c:pt>
                <c:pt idx="5">
                  <c:v>114325</c:v>
                </c:pt>
                <c:pt idx="6">
                  <c:v>321062</c:v>
                </c:pt>
              </c:numCache>
            </c:numRef>
          </c:val>
        </c:ser>
        <c:dLbls>
          <c:showLegendKey val="0"/>
          <c:showVal val="0"/>
          <c:showCatName val="0"/>
          <c:showSerName val="0"/>
          <c:showPercent val="0"/>
          <c:showBubbleSize val="0"/>
        </c:dLbls>
        <c:gapWidth val="150"/>
        <c:axId val="91780992"/>
        <c:axId val="91782528"/>
      </c:barChart>
      <c:catAx>
        <c:axId val="91780992"/>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1782528"/>
        <c:crosses val="autoZero"/>
        <c:auto val="1"/>
        <c:lblAlgn val="ctr"/>
        <c:lblOffset val="100"/>
        <c:noMultiLvlLbl val="0"/>
      </c:catAx>
      <c:valAx>
        <c:axId val="91782528"/>
        <c:scaling>
          <c:orientation val="minMax"/>
        </c:scaling>
        <c:delete val="0"/>
        <c:axPos val="l"/>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1780992"/>
        <c:crosses val="autoZero"/>
        <c:crossBetween val="between"/>
      </c:valAx>
    </c:plotArea>
    <c:plotVisOnly val="1"/>
    <c:dispBlanksAs val="zero"/>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Calibri"/>
                <a:ea typeface="Calibri"/>
                <a:cs typeface="Calibri"/>
              </a:defRPr>
            </a:pPr>
            <a:r>
              <a:rPr lang="en-US" dirty="0"/>
              <a:t>Average Effective Buying Income</a:t>
            </a:r>
          </a:p>
        </c:rich>
      </c:tx>
      <c:overlay val="1"/>
    </c:title>
    <c:autoTitleDeleted val="0"/>
    <c:plotArea>
      <c:layout/>
      <c:barChart>
        <c:barDir val="col"/>
        <c:grouping val="clustered"/>
        <c:varyColors val="0"/>
        <c:ser>
          <c:idx val="0"/>
          <c:order val="0"/>
          <c:spPr>
            <a:solidFill>
              <a:srgbClr val="FFC000"/>
            </a:solidFill>
          </c:spPr>
          <c:invertIfNegative val="0"/>
          <c:dPt>
            <c:idx val="0"/>
            <c:invertIfNegative val="0"/>
            <c:bubble3D val="0"/>
            <c:spPr>
              <a:solidFill>
                <a:srgbClr val="0070C0"/>
              </a:solidFill>
            </c:spPr>
          </c:dPt>
          <c:dPt>
            <c:idx val="2"/>
            <c:invertIfNegative val="0"/>
            <c:bubble3D val="0"/>
            <c:spPr>
              <a:solidFill>
                <a:srgbClr val="FF0000"/>
              </a:solidFill>
            </c:spPr>
          </c:dPt>
          <c:dPt>
            <c:idx val="3"/>
            <c:invertIfNegative val="0"/>
            <c:bubble3D val="0"/>
            <c:spPr>
              <a:solidFill>
                <a:schemeClr val="accent3">
                  <a:lumMod val="50000"/>
                </a:schemeClr>
              </a:solidFill>
            </c:spPr>
          </c:dPt>
          <c:dPt>
            <c:idx val="4"/>
            <c:invertIfNegative val="0"/>
            <c:bubble3D val="0"/>
            <c:spPr>
              <a:solidFill>
                <a:schemeClr val="accent2">
                  <a:lumMod val="75000"/>
                </a:schemeClr>
              </a:solidFill>
            </c:spPr>
          </c:dPt>
          <c:dPt>
            <c:idx val="5"/>
            <c:invertIfNegative val="0"/>
            <c:bubble3D val="0"/>
            <c:spPr>
              <a:solidFill>
                <a:schemeClr val="accent6">
                  <a:lumMod val="75000"/>
                </a:schemeClr>
              </a:solidFill>
            </c:spPr>
          </c:dPt>
          <c:dPt>
            <c:idx val="6"/>
            <c:invertIfNegative val="0"/>
            <c:bubble3D val="0"/>
            <c:spPr>
              <a:solidFill>
                <a:srgbClr val="7030A0"/>
              </a:solidFill>
            </c:spPr>
          </c:dPt>
          <c:dLbls>
            <c:dLbl>
              <c:idx val="3"/>
              <c:tx>
                <c:rich>
                  <a:bodyPr/>
                  <a:lstStyle/>
                  <a:p>
                    <a:r>
                      <a:rPr lang="en-US" sz="1000" i="1" dirty="0"/>
                      <a:t>3</a:t>
                    </a:r>
                    <a:r>
                      <a:rPr lang="en-US" i="1" dirty="0"/>
                      <a:t>00%</a:t>
                    </a:r>
                  </a:p>
                  <a:p>
                    <a:endParaRPr lang="en-US" dirty="0"/>
                  </a:p>
                  <a:p>
                    <a:r>
                      <a:rPr lang="en-US" dirty="0"/>
                      <a:t>$124,247</a:t>
                    </a:r>
                  </a:p>
                </c:rich>
              </c:tx>
              <c:showLegendKey val="0"/>
              <c:showVal val="1"/>
              <c:showCatName val="0"/>
              <c:showSerName val="0"/>
              <c:showPercent val="0"/>
              <c:showBubbleSize val="0"/>
            </c:dLbl>
            <c:dLbl>
              <c:idx val="4"/>
              <c:tx>
                <c:rich>
                  <a:bodyPr/>
                  <a:lstStyle/>
                  <a:p>
                    <a:r>
                      <a:rPr lang="en-US" sz="1000" i="1" dirty="0"/>
                      <a:t> </a:t>
                    </a:r>
                    <a:r>
                      <a:rPr lang="en-US" i="1" dirty="0"/>
                      <a:t>309%</a:t>
                    </a:r>
                  </a:p>
                  <a:p>
                    <a:endParaRPr lang="en-US" dirty="0"/>
                  </a:p>
                  <a:p>
                    <a:r>
                      <a:rPr lang="en-US" dirty="0"/>
                      <a:t>$127,959 </a:t>
                    </a:r>
                  </a:p>
                </c:rich>
              </c:tx>
              <c:showLegendKey val="0"/>
              <c:showVal val="1"/>
              <c:showCatName val="0"/>
              <c:showSerName val="0"/>
              <c:showPercent val="0"/>
              <c:showBubbleSize val="0"/>
            </c:dLbl>
            <c:dLbl>
              <c:idx val="5"/>
              <c:tx>
                <c:rich>
                  <a:bodyPr/>
                  <a:lstStyle/>
                  <a:p>
                    <a:r>
                      <a:rPr lang="en-US" sz="1000" i="1" dirty="0"/>
                      <a:t>3</a:t>
                    </a:r>
                    <a:r>
                      <a:rPr lang="en-US" i="1" dirty="0"/>
                      <a:t>66%</a:t>
                    </a:r>
                  </a:p>
                  <a:p>
                    <a:r>
                      <a:rPr lang="en-US" dirty="0"/>
                      <a:t> </a:t>
                    </a:r>
                  </a:p>
                  <a:p>
                    <a:r>
                      <a:rPr lang="en-US" dirty="0"/>
                      <a:t>$151,410 </a:t>
                    </a:r>
                  </a:p>
                </c:rich>
              </c:tx>
              <c:showLegendKey val="0"/>
              <c:showVal val="1"/>
              <c:showCatName val="0"/>
              <c:showSerName val="0"/>
              <c:showPercent val="0"/>
              <c:showBubbleSize val="0"/>
            </c:dLbl>
            <c:dLbl>
              <c:idx val="6"/>
              <c:tx>
                <c:rich>
                  <a:bodyPr/>
                  <a:lstStyle/>
                  <a:p>
                    <a:r>
                      <a:rPr lang="en-US" sz="1000" i="1" dirty="0"/>
                      <a:t> </a:t>
                    </a:r>
                    <a:r>
                      <a:rPr lang="en-US" i="1" dirty="0"/>
                      <a:t>761%</a:t>
                    </a:r>
                  </a:p>
                  <a:p>
                    <a:endParaRPr lang="en-US" dirty="0"/>
                  </a:p>
                  <a:p>
                    <a:r>
                      <a:rPr lang="en-US" dirty="0"/>
                      <a:t>$314,699 </a:t>
                    </a:r>
                  </a:p>
                </c:rich>
              </c:tx>
              <c:showLegendKey val="0"/>
              <c:showVal val="1"/>
              <c:showCatName val="0"/>
              <c:showSerName val="0"/>
              <c:showPercent val="0"/>
              <c:showBubbleSize val="0"/>
            </c:dLbl>
            <c:txPr>
              <a:bodyPr/>
              <a:lstStyle/>
              <a:p>
                <a:pPr>
                  <a:defRPr sz="1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EBI!$Q$5:$W$5</c:f>
              <c:strCache>
                <c:ptCount val="7"/>
                <c:pt idx="0">
                  <c:v>United States</c:v>
                </c:pt>
                <c:pt idx="1">
                  <c:v>California</c:v>
                </c:pt>
                <c:pt idx="2">
                  <c:v>Los Angeles County</c:v>
                </c:pt>
                <c:pt idx="3">
                  <c:v>Westlake Village</c:v>
                </c:pt>
                <c:pt idx="4">
                  <c:v>Agoura Hills</c:v>
                </c:pt>
                <c:pt idx="5">
                  <c:v>Calabasas</c:v>
                </c:pt>
                <c:pt idx="6">
                  <c:v>Hidden Hills</c:v>
                </c:pt>
              </c:strCache>
            </c:strRef>
          </c:cat>
          <c:val>
            <c:numRef>
              <c:f>EBI!$Q$6:$W$6</c:f>
              <c:numCache>
                <c:formatCode>[$$]#,##0</c:formatCode>
                <c:ptCount val="7"/>
                <c:pt idx="0">
                  <c:v>41358</c:v>
                </c:pt>
                <c:pt idx="1">
                  <c:v>47307</c:v>
                </c:pt>
                <c:pt idx="2">
                  <c:v>44384</c:v>
                </c:pt>
                <c:pt idx="3">
                  <c:v>124247</c:v>
                </c:pt>
                <c:pt idx="4" formatCode="_(&quot;$&quot;* #,##0_);_(&quot;$&quot;* \(#,##0\);_(&quot;$&quot;* &quot;-&quot;??_);_(@_)">
                  <c:v>127959</c:v>
                </c:pt>
                <c:pt idx="5" formatCode="_(&quot;$&quot;* #,##0_);_(&quot;$&quot;* \(#,##0\);_(&quot;$&quot;* &quot;-&quot;??_);_(@_)">
                  <c:v>151410</c:v>
                </c:pt>
                <c:pt idx="6" formatCode="_(&quot;$&quot;* #,##0_);_(&quot;$&quot;* \(#,##0\);_(&quot;$&quot;* &quot;-&quot;??_);_(@_)">
                  <c:v>314699</c:v>
                </c:pt>
              </c:numCache>
            </c:numRef>
          </c:val>
        </c:ser>
        <c:dLbls>
          <c:showLegendKey val="0"/>
          <c:showVal val="0"/>
          <c:showCatName val="0"/>
          <c:showSerName val="0"/>
          <c:showPercent val="0"/>
          <c:showBubbleSize val="0"/>
        </c:dLbls>
        <c:gapWidth val="150"/>
        <c:axId val="92481408"/>
        <c:axId val="92482944"/>
      </c:barChart>
      <c:catAx>
        <c:axId val="92481408"/>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2482944"/>
        <c:crosses val="autoZero"/>
        <c:auto val="1"/>
        <c:lblAlgn val="ctr"/>
        <c:lblOffset val="100"/>
        <c:noMultiLvlLbl val="0"/>
      </c:catAx>
      <c:valAx>
        <c:axId val="92482944"/>
        <c:scaling>
          <c:orientation val="minMax"/>
        </c:scaling>
        <c:delete val="0"/>
        <c:axPos val="l"/>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2481408"/>
        <c:crosses val="autoZero"/>
        <c:crossBetween val="between"/>
      </c:valAx>
      <c:spPr>
        <a:noFill/>
        <a:ln w="25400">
          <a:noFill/>
        </a:ln>
      </c:spPr>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514555095562446E-2"/>
          <c:y val="3.8561951465259835E-2"/>
          <c:w val="0.93620395639948728"/>
          <c:h val="0.7552303827092165"/>
        </c:manualLayout>
      </c:layout>
      <c:lineChart>
        <c:grouping val="standard"/>
        <c:varyColors val="0"/>
        <c:ser>
          <c:idx val="0"/>
          <c:order val="0"/>
          <c:tx>
            <c:strRef>
              <c:f>'Unemployment Rates'!$A$4</c:f>
              <c:strCache>
                <c:ptCount val="1"/>
                <c:pt idx="0">
                  <c:v>Agoura Hills</c:v>
                </c:pt>
              </c:strCache>
            </c:strRef>
          </c:tx>
          <c:marker>
            <c:symbol val="none"/>
          </c:marker>
          <c:cat>
            <c:strRef>
              <c:f>'Unemployment Rates'!$B$3:$N$3</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'Unemployment Rates'!$B$4:$N$4</c:f>
              <c:numCache>
                <c:formatCode>0.00%</c:formatCode>
                <c:ptCount val="13"/>
                <c:pt idx="0">
                  <c:v>2.3E-2</c:v>
                </c:pt>
                <c:pt idx="1">
                  <c:v>2.4E-2</c:v>
                </c:pt>
                <c:pt idx="2">
                  <c:v>2.8999999999999998E-2</c:v>
                </c:pt>
                <c:pt idx="3">
                  <c:v>3.0000000000000002E-2</c:v>
                </c:pt>
                <c:pt idx="4">
                  <c:v>2.8000000000000001E-2</c:v>
                </c:pt>
                <c:pt idx="5">
                  <c:v>2.3E-2</c:v>
                </c:pt>
                <c:pt idx="6">
                  <c:v>2.0000000000000011E-2</c:v>
                </c:pt>
                <c:pt idx="7">
                  <c:v>2.2000000000000016E-2</c:v>
                </c:pt>
                <c:pt idx="8">
                  <c:v>3.3000000000000002E-2</c:v>
                </c:pt>
                <c:pt idx="9">
                  <c:v>5.2000000000000032E-2</c:v>
                </c:pt>
                <c:pt idx="10">
                  <c:v>5.5999999999999994E-2</c:v>
                </c:pt>
                <c:pt idx="11">
                  <c:v>5.5000000000000014E-2</c:v>
                </c:pt>
                <c:pt idx="12">
                  <c:v>4.5000000000000012E-2</c:v>
                </c:pt>
              </c:numCache>
            </c:numRef>
          </c:val>
          <c:smooth val="0"/>
        </c:ser>
        <c:ser>
          <c:idx val="1"/>
          <c:order val="1"/>
          <c:tx>
            <c:strRef>
              <c:f>'Unemployment Rates'!$A$5</c:f>
              <c:strCache>
                <c:ptCount val="1"/>
                <c:pt idx="0">
                  <c:v>Calabasas</c:v>
                </c:pt>
              </c:strCache>
            </c:strRef>
          </c:tx>
          <c:marker>
            <c:symbol val="none"/>
          </c:marker>
          <c:cat>
            <c:strRef>
              <c:f>'Unemployment Rates'!$B$3:$N$3</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'Unemployment Rates'!$B$5:$N$5</c:f>
              <c:numCache>
                <c:formatCode>0.00%</c:formatCode>
                <c:ptCount val="13"/>
                <c:pt idx="0">
                  <c:v>2.3E-2</c:v>
                </c:pt>
                <c:pt idx="1">
                  <c:v>2.4E-2</c:v>
                </c:pt>
                <c:pt idx="2">
                  <c:v>2.8999999999999998E-2</c:v>
                </c:pt>
                <c:pt idx="3">
                  <c:v>3.0000000000000002E-2</c:v>
                </c:pt>
                <c:pt idx="4">
                  <c:v>2.8000000000000001E-2</c:v>
                </c:pt>
                <c:pt idx="5">
                  <c:v>2.2000000000000016E-2</c:v>
                </c:pt>
                <c:pt idx="6">
                  <c:v>2.0000000000000011E-2</c:v>
                </c:pt>
                <c:pt idx="7">
                  <c:v>2.1000000000000012E-2</c:v>
                </c:pt>
                <c:pt idx="8">
                  <c:v>3.2000000000000042E-2</c:v>
                </c:pt>
                <c:pt idx="9">
                  <c:v>5.3000000000000012E-2</c:v>
                </c:pt>
                <c:pt idx="10">
                  <c:v>5.8000000000000003E-2</c:v>
                </c:pt>
                <c:pt idx="11">
                  <c:v>5.7000000000000023E-2</c:v>
                </c:pt>
                <c:pt idx="12">
                  <c:v>4.5999999999999999E-2</c:v>
                </c:pt>
              </c:numCache>
            </c:numRef>
          </c:val>
          <c:smooth val="0"/>
        </c:ser>
        <c:ser>
          <c:idx val="2"/>
          <c:order val="2"/>
          <c:tx>
            <c:strRef>
              <c:f>'Unemployment Rates'!$A$6</c:f>
              <c:strCache>
                <c:ptCount val="1"/>
                <c:pt idx="0">
                  <c:v>Hidden Hills</c:v>
                </c:pt>
              </c:strCache>
            </c:strRef>
          </c:tx>
          <c:marker>
            <c:symbol val="none"/>
          </c:marker>
          <c:cat>
            <c:strRef>
              <c:f>'Unemployment Rates'!$B$3:$N$3</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'Unemployment Rates'!$B$6:$N$6</c:f>
              <c:numCache>
                <c:formatCode>0.00%</c:formatCode>
                <c:ptCount val="13"/>
                <c:pt idx="0">
                  <c:v>1.2E-2</c:v>
                </c:pt>
                <c:pt idx="1">
                  <c:v>1.3000000000000001E-2</c:v>
                </c:pt>
                <c:pt idx="2">
                  <c:v>1.7000000000000001E-2</c:v>
                </c:pt>
                <c:pt idx="3">
                  <c:v>1.7000000000000001E-2</c:v>
                </c:pt>
                <c:pt idx="4">
                  <c:v>1.6000000000000021E-2</c:v>
                </c:pt>
                <c:pt idx="5">
                  <c:v>1.3000000000000001E-2</c:v>
                </c:pt>
                <c:pt idx="6">
                  <c:v>1.1000000000000034E-2</c:v>
                </c:pt>
                <c:pt idx="7">
                  <c:v>1.2E-2</c:v>
                </c:pt>
                <c:pt idx="8">
                  <c:v>1.8000000000000023E-2</c:v>
                </c:pt>
                <c:pt idx="9">
                  <c:v>3.7999999999999999E-2</c:v>
                </c:pt>
                <c:pt idx="10">
                  <c:v>4.2000000000000023E-2</c:v>
                </c:pt>
                <c:pt idx="11">
                  <c:v>4.1000000000000002E-2</c:v>
                </c:pt>
                <c:pt idx="12">
                  <c:v>3.3000000000000002E-2</c:v>
                </c:pt>
              </c:numCache>
            </c:numRef>
          </c:val>
          <c:smooth val="0"/>
        </c:ser>
        <c:ser>
          <c:idx val="3"/>
          <c:order val="3"/>
          <c:tx>
            <c:strRef>
              <c:f>'Unemployment Rates'!$A$7</c:f>
              <c:strCache>
                <c:ptCount val="1"/>
                <c:pt idx="0">
                  <c:v>Westlake Village</c:v>
                </c:pt>
              </c:strCache>
            </c:strRef>
          </c:tx>
          <c:marker>
            <c:symbol val="none"/>
          </c:marker>
          <c:cat>
            <c:strRef>
              <c:f>'Unemployment Rates'!$B$3:$N$3</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'Unemployment Rates'!$B$7:$N$7</c:f>
              <c:numCache>
                <c:formatCode>0.00%</c:formatCode>
                <c:ptCount val="13"/>
                <c:pt idx="0">
                  <c:v>2.6000000000000002E-2</c:v>
                </c:pt>
                <c:pt idx="1">
                  <c:v>2.8000000000000001E-2</c:v>
                </c:pt>
                <c:pt idx="2">
                  <c:v>3.3000000000000002E-2</c:v>
                </c:pt>
                <c:pt idx="3">
                  <c:v>3.4000000000000002E-2</c:v>
                </c:pt>
                <c:pt idx="4">
                  <c:v>3.2000000000000042E-2</c:v>
                </c:pt>
                <c:pt idx="5">
                  <c:v>2.6000000000000002E-2</c:v>
                </c:pt>
                <c:pt idx="6">
                  <c:v>2.3E-2</c:v>
                </c:pt>
                <c:pt idx="7">
                  <c:v>2.5000000000000001E-2</c:v>
                </c:pt>
                <c:pt idx="8">
                  <c:v>3.7000000000000012E-2</c:v>
                </c:pt>
                <c:pt idx="9">
                  <c:v>6.3E-2</c:v>
                </c:pt>
                <c:pt idx="10">
                  <c:v>6.9000000000000034E-2</c:v>
                </c:pt>
                <c:pt idx="11">
                  <c:v>6.7000000000000004E-2</c:v>
                </c:pt>
                <c:pt idx="12">
                  <c:v>5.5000000000000014E-2</c:v>
                </c:pt>
              </c:numCache>
            </c:numRef>
          </c:val>
          <c:smooth val="0"/>
        </c:ser>
        <c:ser>
          <c:idx val="4"/>
          <c:order val="4"/>
          <c:tx>
            <c:strRef>
              <c:f>'Unemployment Rates'!$A$8</c:f>
              <c:strCache>
                <c:ptCount val="1"/>
                <c:pt idx="0">
                  <c:v>Los Angeles County</c:v>
                </c:pt>
              </c:strCache>
            </c:strRef>
          </c:tx>
          <c:marker>
            <c:symbol val="none"/>
          </c:marker>
          <c:cat>
            <c:strRef>
              <c:f>'Unemployment Rates'!$B$3:$N$3</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'Unemployment Rates'!$B$8:$N$8</c:f>
              <c:numCache>
                <c:formatCode>0.00%</c:formatCode>
                <c:ptCount val="13"/>
                <c:pt idx="0">
                  <c:v>5.4000000000000034E-2</c:v>
                </c:pt>
                <c:pt idx="1">
                  <c:v>5.7000000000000023E-2</c:v>
                </c:pt>
                <c:pt idx="2">
                  <c:v>6.8000000000000019E-2</c:v>
                </c:pt>
                <c:pt idx="3">
                  <c:v>7.0000000000000021E-2</c:v>
                </c:pt>
                <c:pt idx="4">
                  <c:v>6.5000000000000002E-2</c:v>
                </c:pt>
                <c:pt idx="5">
                  <c:v>5.3000000000000012E-2</c:v>
                </c:pt>
                <c:pt idx="6">
                  <c:v>4.8000000000000001E-2</c:v>
                </c:pt>
                <c:pt idx="7">
                  <c:v>5.1000000000000004E-2</c:v>
                </c:pt>
                <c:pt idx="8">
                  <c:v>7.5000000000000011E-2</c:v>
                </c:pt>
                <c:pt idx="9">
                  <c:v>0.11599999999999998</c:v>
                </c:pt>
                <c:pt idx="10">
                  <c:v>0.126</c:v>
                </c:pt>
                <c:pt idx="11">
                  <c:v>0.12300000000000012</c:v>
                </c:pt>
                <c:pt idx="12">
                  <c:v>0.10199999999999998</c:v>
                </c:pt>
              </c:numCache>
            </c:numRef>
          </c:val>
          <c:smooth val="0"/>
        </c:ser>
        <c:ser>
          <c:idx val="5"/>
          <c:order val="5"/>
          <c:tx>
            <c:strRef>
              <c:f>'Unemployment Rates'!$A$9</c:f>
              <c:strCache>
                <c:ptCount val="1"/>
                <c:pt idx="0">
                  <c:v>California</c:v>
                </c:pt>
              </c:strCache>
            </c:strRef>
          </c:tx>
          <c:marker>
            <c:symbol val="none"/>
          </c:marker>
          <c:cat>
            <c:strRef>
              <c:f>'Unemployment Rates'!$B$3:$N$3</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'Unemployment Rates'!$B$9:$N$9</c:f>
              <c:numCache>
                <c:formatCode>0.00%</c:formatCode>
                <c:ptCount val="13"/>
                <c:pt idx="0">
                  <c:v>4.9416666666666838E-2</c:v>
                </c:pt>
                <c:pt idx="1">
                  <c:v>5.4333333333333608E-2</c:v>
                </c:pt>
                <c:pt idx="2">
                  <c:v>6.7000000000000004E-2</c:v>
                </c:pt>
                <c:pt idx="3">
                  <c:v>6.858333333333351E-2</c:v>
                </c:pt>
                <c:pt idx="4">
                  <c:v>6.25E-2</c:v>
                </c:pt>
                <c:pt idx="5">
                  <c:v>5.4416666666666842E-2</c:v>
                </c:pt>
                <c:pt idx="6">
                  <c:v>4.8916666666666733E-2</c:v>
                </c:pt>
                <c:pt idx="7">
                  <c:v>5.3666666666666703E-2</c:v>
                </c:pt>
                <c:pt idx="8">
                  <c:v>7.2416666666666824E-2</c:v>
                </c:pt>
                <c:pt idx="9">
                  <c:v>0.1133</c:v>
                </c:pt>
                <c:pt idx="10">
                  <c:v>0.12359999999999999</c:v>
                </c:pt>
                <c:pt idx="11">
                  <c:v>0.1173</c:v>
                </c:pt>
                <c:pt idx="12">
                  <c:v>9.7000000000000045E-2</c:v>
                </c:pt>
              </c:numCache>
            </c:numRef>
          </c:val>
          <c:smooth val="0"/>
        </c:ser>
        <c:ser>
          <c:idx val="6"/>
          <c:order val="6"/>
          <c:tx>
            <c:strRef>
              <c:f>'Unemployment Rates'!$A$10</c:f>
              <c:strCache>
                <c:ptCount val="1"/>
                <c:pt idx="0">
                  <c:v>United States</c:v>
                </c:pt>
              </c:strCache>
            </c:strRef>
          </c:tx>
          <c:marker>
            <c:symbol val="none"/>
          </c:marker>
          <c:cat>
            <c:strRef>
              <c:f>'Unemployment Rates'!$B$3:$N$3</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'Unemployment Rates'!$B$10:$N$10</c:f>
              <c:numCache>
                <c:formatCode>0.00%</c:formatCode>
                <c:ptCount val="13"/>
                <c:pt idx="0">
                  <c:v>3.966666666666667E-2</c:v>
                </c:pt>
                <c:pt idx="1">
                  <c:v>4.7416666666666822E-2</c:v>
                </c:pt>
                <c:pt idx="2">
                  <c:v>5.7833333333333577E-2</c:v>
                </c:pt>
                <c:pt idx="3">
                  <c:v>5.9916666666666854E-2</c:v>
                </c:pt>
                <c:pt idx="4">
                  <c:v>5.5416666666666815E-2</c:v>
                </c:pt>
                <c:pt idx="5">
                  <c:v>5.0750000000000024E-2</c:v>
                </c:pt>
                <c:pt idx="6">
                  <c:v>4.6166666666666682E-2</c:v>
                </c:pt>
                <c:pt idx="7">
                  <c:v>4.6333333333333532E-2</c:v>
                </c:pt>
                <c:pt idx="8">
                  <c:v>5.8083333333333508E-2</c:v>
                </c:pt>
                <c:pt idx="9">
                  <c:v>9.3000000000000208E-2</c:v>
                </c:pt>
                <c:pt idx="10">
                  <c:v>9.6000000000000002E-2</c:v>
                </c:pt>
                <c:pt idx="11">
                  <c:v>8.9000000000000065E-2</c:v>
                </c:pt>
                <c:pt idx="12">
                  <c:v>7.8000000000000014E-2</c:v>
                </c:pt>
              </c:numCache>
            </c:numRef>
          </c:val>
          <c:smooth val="0"/>
        </c:ser>
        <c:dLbls>
          <c:showLegendKey val="0"/>
          <c:showVal val="0"/>
          <c:showCatName val="0"/>
          <c:showSerName val="0"/>
          <c:showPercent val="0"/>
          <c:showBubbleSize val="0"/>
        </c:dLbls>
        <c:marker val="1"/>
        <c:smooth val="0"/>
        <c:axId val="106903424"/>
        <c:axId val="106904960"/>
      </c:lineChart>
      <c:catAx>
        <c:axId val="106903424"/>
        <c:scaling>
          <c:orientation val="minMax"/>
        </c:scaling>
        <c:delete val="0"/>
        <c:axPos val="b"/>
        <c:majorTickMark val="out"/>
        <c:minorTickMark val="none"/>
        <c:tickLblPos val="nextTo"/>
        <c:crossAx val="106904960"/>
        <c:crosses val="autoZero"/>
        <c:auto val="1"/>
        <c:lblAlgn val="ctr"/>
        <c:lblOffset val="100"/>
        <c:noMultiLvlLbl val="0"/>
      </c:catAx>
      <c:valAx>
        <c:axId val="106904960"/>
        <c:scaling>
          <c:orientation val="minMax"/>
        </c:scaling>
        <c:delete val="0"/>
        <c:axPos val="l"/>
        <c:majorGridlines/>
        <c:numFmt formatCode="0.00%" sourceLinked="1"/>
        <c:majorTickMark val="out"/>
        <c:minorTickMark val="none"/>
        <c:tickLblPos val="nextTo"/>
        <c:crossAx val="106903424"/>
        <c:crosses val="autoZero"/>
        <c:crossBetween val="between"/>
      </c:valAx>
    </c:plotArea>
    <c:legend>
      <c:legendPos val="b"/>
      <c:overlay val="0"/>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44"/>
      <c:rotY val="20"/>
      <c:depthPercent val="100"/>
      <c:rAngAx val="1"/>
    </c:view3D>
    <c:floor>
      <c:thickness val="0"/>
      <c:spPr>
        <a:noFill/>
        <a:ln w="3175">
          <a:solidFill>
            <a:srgbClr val="000000"/>
          </a:solidFill>
          <a:prstDash val="solid"/>
        </a:ln>
      </c:spPr>
    </c:floor>
    <c:sideWall>
      <c:thickness val="0"/>
      <c:spPr>
        <a:noFill/>
        <a:ln w="12700">
          <a:solidFill>
            <a:srgbClr val="FEFEFE"/>
          </a:solidFill>
          <a:prstDash val="solid"/>
        </a:ln>
      </c:spPr>
    </c:sideWall>
    <c:backWall>
      <c:thickness val="0"/>
      <c:spPr>
        <a:noFill/>
        <a:ln w="12700">
          <a:solidFill>
            <a:srgbClr val="FEFEFE"/>
          </a:solidFill>
          <a:prstDash val="solid"/>
        </a:ln>
      </c:spPr>
    </c:backWall>
    <c:plotArea>
      <c:layout>
        <c:manualLayout>
          <c:layoutTarget val="inner"/>
          <c:xMode val="edge"/>
          <c:yMode val="edge"/>
          <c:x val="0.1743315508021393"/>
          <c:y val="0.13738768956681441"/>
          <c:w val="0.72406417112299459"/>
          <c:h val="0.63738878930177822"/>
        </c:manualLayout>
      </c:layout>
      <c:bar3DChart>
        <c:barDir val="col"/>
        <c:grouping val="clustered"/>
        <c:varyColors val="0"/>
        <c:ser>
          <c:idx val="0"/>
          <c:order val="0"/>
          <c:tx>
            <c:v>Revenues</c:v>
          </c:tx>
          <c:spPr>
            <a:solidFill>
              <a:schemeClr val="tx2">
                <a:lumMod val="75000"/>
              </a:schemeClr>
            </a:solidFill>
            <a:ln w="12700">
              <a:solidFill>
                <a:srgbClr val="000000"/>
              </a:solidFill>
              <a:prstDash val="solid"/>
            </a:ln>
          </c:spPr>
          <c:invertIfNegative val="0"/>
          <c:dLbls>
            <c:dLbl>
              <c:idx val="0"/>
              <c:layout>
                <c:manualLayout>
                  <c:x val="-7.289570087161564E-4"/>
                  <c:y val="0.26378859615335881"/>
                </c:manualLayout>
              </c:layout>
              <c:showLegendKey val="0"/>
              <c:showVal val="1"/>
              <c:showCatName val="0"/>
              <c:showSerName val="0"/>
              <c:showPercent val="0"/>
              <c:showBubbleSize val="0"/>
            </c:dLbl>
            <c:dLbl>
              <c:idx val="1"/>
              <c:layout>
                <c:manualLayout>
                  <c:x val="-2.2194338007214243E-3"/>
                  <c:y val="0.26315229551018426"/>
                </c:manualLayout>
              </c:layout>
              <c:showLegendKey val="0"/>
              <c:showVal val="1"/>
              <c:showCatName val="0"/>
              <c:showSerName val="0"/>
              <c:showPercent val="0"/>
              <c:showBubbleSize val="0"/>
            </c:dLbl>
            <c:dLbl>
              <c:idx val="2"/>
              <c:layout>
                <c:manualLayout>
                  <c:x val="-5.0135444299409027E-4"/>
                  <c:y val="0.26782775837462447"/>
                </c:manualLayout>
              </c:layout>
              <c:showLegendKey val="0"/>
              <c:showVal val="1"/>
              <c:showCatName val="0"/>
              <c:showSerName val="0"/>
              <c:showPercent val="0"/>
              <c:showBubbleSize val="0"/>
            </c:dLbl>
            <c:dLbl>
              <c:idx val="3"/>
              <c:layout>
                <c:manualLayout>
                  <c:x val="3.3557012270018023E-3"/>
                  <c:y val="0.33489986432108454"/>
                </c:manualLayout>
              </c:layout>
              <c:showLegendKey val="0"/>
              <c:showVal val="1"/>
              <c:showCatName val="0"/>
              <c:showSerName val="0"/>
              <c:showPercent val="0"/>
              <c:showBubbleSize val="0"/>
            </c:dLbl>
            <c:dLbl>
              <c:idx val="4"/>
              <c:layout>
                <c:manualLayout>
                  <c:x val="5.0738916256157793E-3"/>
                  <c:y val="0.37216100564749038"/>
                </c:manualLayout>
              </c:layout>
              <c:showLegendKey val="0"/>
              <c:showVal val="1"/>
              <c:showCatName val="0"/>
              <c:showSerName val="0"/>
              <c:showPercent val="0"/>
              <c:showBubbleSize val="0"/>
            </c:dLbl>
            <c:dLbl>
              <c:idx val="5"/>
              <c:layout>
                <c:manualLayout>
                  <c:x val="2.5139584824624282E-3"/>
                  <c:y val="0.35174513536974111"/>
                </c:manualLayout>
              </c:layout>
              <c:showLegendKey val="0"/>
              <c:showVal val="1"/>
              <c:showCatName val="0"/>
              <c:showSerName val="0"/>
              <c:showPercent val="0"/>
              <c:showBubbleSize val="0"/>
            </c:dLbl>
            <c:numFmt formatCode="_(\$* #,##0_);_(\$* \(#,##0\);_(\$* &quot;-&quot;??_);_(@_)" sourceLinked="0"/>
            <c:spPr>
              <a:noFill/>
              <a:ln w="25400">
                <a:noFill/>
              </a:ln>
            </c:spPr>
            <c:txPr>
              <a:bodyPr rot="5400000" vert="horz"/>
              <a:lstStyle/>
              <a:p>
                <a:pPr algn="ctr">
                  <a:defRPr sz="1025" b="1" i="0" u="none" strike="noStrike" baseline="0">
                    <a:solidFill>
                      <a:srgbClr val="FEFEFE"/>
                    </a:solidFill>
                    <a:latin typeface="Arial"/>
                    <a:ea typeface="Arial"/>
                    <a:cs typeface="Arial"/>
                  </a:defRPr>
                </a:pPr>
                <a:endParaRPr lang="en-US"/>
              </a:p>
            </c:txPr>
            <c:showLegendKey val="0"/>
            <c:showVal val="1"/>
            <c:showCatName val="0"/>
            <c:showSerName val="0"/>
            <c:showPercent val="0"/>
            <c:showBubbleSize val="0"/>
            <c:showLeaderLines val="0"/>
          </c:dLbls>
          <c:cat>
            <c:numRef>
              <c:f>'Sewer- Revenues vs Exp'!$C$2:$G$2</c:f>
              <c:numCache>
                <c:formatCode>General</c:formatCode>
                <c:ptCount val="5"/>
                <c:pt idx="0">
                  <c:v>2008</c:v>
                </c:pt>
                <c:pt idx="1">
                  <c:v>2009</c:v>
                </c:pt>
                <c:pt idx="2">
                  <c:v>2010</c:v>
                </c:pt>
                <c:pt idx="3">
                  <c:v>2011</c:v>
                </c:pt>
                <c:pt idx="4">
                  <c:v>2012</c:v>
                </c:pt>
              </c:numCache>
            </c:numRef>
          </c:cat>
          <c:val>
            <c:numRef>
              <c:f>'Sewer- Revenues vs Exp'!$C$4:$G$4</c:f>
              <c:numCache>
                <c:formatCode>_(* #,##0_);_(* \(#,##0\);_(* "-"??_);_(@_)</c:formatCode>
                <c:ptCount val="5"/>
                <c:pt idx="0">
                  <c:v>12937265</c:v>
                </c:pt>
                <c:pt idx="1">
                  <c:v>15846943</c:v>
                </c:pt>
                <c:pt idx="2">
                  <c:v>15473237</c:v>
                </c:pt>
                <c:pt idx="3">
                  <c:v>16402382</c:v>
                </c:pt>
                <c:pt idx="4">
                  <c:v>16393868</c:v>
                </c:pt>
              </c:numCache>
            </c:numRef>
          </c:val>
        </c:ser>
        <c:ser>
          <c:idx val="1"/>
          <c:order val="1"/>
          <c:tx>
            <c:v>Expenses</c:v>
          </c:tx>
          <c:spPr>
            <a:solidFill>
              <a:srgbClr val="006000"/>
            </a:solidFill>
            <a:ln w="12700">
              <a:solidFill>
                <a:srgbClr val="000000"/>
              </a:solidFill>
              <a:prstDash val="solid"/>
            </a:ln>
          </c:spPr>
          <c:invertIfNegative val="0"/>
          <c:dLbls>
            <c:dLbl>
              <c:idx val="0"/>
              <c:layout>
                <c:manualLayout>
                  <c:x val="-2.6518236944519892E-3"/>
                  <c:y val="0.23999211438776388"/>
                </c:manualLayout>
              </c:layout>
              <c:showLegendKey val="0"/>
              <c:showVal val="1"/>
              <c:showCatName val="0"/>
              <c:showSerName val="0"/>
              <c:showPercent val="0"/>
              <c:showBubbleSize val="0"/>
            </c:dLbl>
            <c:dLbl>
              <c:idx val="1"/>
              <c:layout>
                <c:manualLayout>
                  <c:x val="-9.3376259002107495E-4"/>
                  <c:y val="0.26164693330859434"/>
                </c:manualLayout>
              </c:layout>
              <c:showLegendKey val="0"/>
              <c:showVal val="1"/>
              <c:showCatName val="0"/>
              <c:showSerName val="0"/>
              <c:showPercent val="0"/>
              <c:showBubbleSize val="0"/>
            </c:dLbl>
            <c:dLbl>
              <c:idx val="2"/>
              <c:layout>
                <c:manualLayout>
                  <c:x val="2.923341478866874E-3"/>
                  <c:y val="0.30555634153978239"/>
                </c:manualLayout>
              </c:layout>
              <c:showLegendKey val="0"/>
              <c:showVal val="1"/>
              <c:showCatName val="0"/>
              <c:showSerName val="0"/>
              <c:showPercent val="0"/>
              <c:showBubbleSize val="0"/>
            </c:dLbl>
            <c:dLbl>
              <c:idx val="3"/>
              <c:layout>
                <c:manualLayout>
                  <c:x val="3.6344594856677396E-4"/>
                  <c:y val="0.26395370681757568"/>
                </c:manualLayout>
              </c:layout>
              <c:showLegendKey val="0"/>
              <c:showVal val="1"/>
              <c:showCatName val="0"/>
              <c:showSerName val="0"/>
              <c:showPercent val="0"/>
              <c:showBubbleSize val="0"/>
            </c:dLbl>
            <c:dLbl>
              <c:idx val="4"/>
              <c:layout>
                <c:manualLayout>
                  <c:x val="2.578513892659976E-3"/>
                  <c:y val="0.2929240545962683"/>
                </c:manualLayout>
              </c:layout>
              <c:showLegendKey val="0"/>
              <c:showVal val="1"/>
              <c:showCatName val="0"/>
              <c:showSerName val="0"/>
              <c:showPercent val="0"/>
              <c:showBubbleSize val="0"/>
            </c:dLbl>
            <c:dLbl>
              <c:idx val="5"/>
              <c:layout>
                <c:manualLayout>
                  <c:x val="5.9386640841017791E-3"/>
                  <c:y val="0.29763291291106142"/>
                </c:manualLayout>
              </c:layout>
              <c:showLegendKey val="0"/>
              <c:showVal val="1"/>
              <c:showCatName val="0"/>
              <c:showSerName val="0"/>
              <c:showPercent val="0"/>
              <c:showBubbleSize val="0"/>
            </c:dLbl>
            <c:numFmt formatCode="_(\$* #,##0_);_(\$* \(#,##0\);_(\$* &quot;-&quot;??_);_(@_)" sourceLinked="0"/>
            <c:spPr>
              <a:noFill/>
              <a:ln w="25400">
                <a:noFill/>
              </a:ln>
            </c:spPr>
            <c:txPr>
              <a:bodyPr rot="5400000" vert="horz"/>
              <a:lstStyle/>
              <a:p>
                <a:pPr algn="ctr">
                  <a:defRPr sz="1025" b="1" i="0" u="none" strike="noStrike" baseline="0">
                    <a:solidFill>
                      <a:srgbClr val="FEFEFE"/>
                    </a:solidFill>
                    <a:latin typeface="Arial"/>
                    <a:ea typeface="Arial"/>
                    <a:cs typeface="Arial"/>
                  </a:defRPr>
                </a:pPr>
                <a:endParaRPr lang="en-US"/>
              </a:p>
            </c:txPr>
            <c:showLegendKey val="0"/>
            <c:showVal val="1"/>
            <c:showCatName val="0"/>
            <c:showSerName val="0"/>
            <c:showPercent val="0"/>
            <c:showBubbleSize val="0"/>
            <c:showLeaderLines val="0"/>
          </c:dLbls>
          <c:cat>
            <c:numRef>
              <c:f>'Sewer- Revenues vs Exp'!$C$2:$G$2</c:f>
              <c:numCache>
                <c:formatCode>General</c:formatCode>
                <c:ptCount val="5"/>
                <c:pt idx="0">
                  <c:v>2008</c:v>
                </c:pt>
                <c:pt idx="1">
                  <c:v>2009</c:v>
                </c:pt>
                <c:pt idx="2">
                  <c:v>2010</c:v>
                </c:pt>
                <c:pt idx="3">
                  <c:v>2011</c:v>
                </c:pt>
                <c:pt idx="4">
                  <c:v>2012</c:v>
                </c:pt>
              </c:numCache>
            </c:numRef>
          </c:cat>
          <c:val>
            <c:numRef>
              <c:f>'Sewer- Revenues vs Exp'!$C$8:$G$8</c:f>
              <c:numCache>
                <c:formatCode>_(* #,##0_);_(* \(#,##0\);_(* "-"??_);_(@_)</c:formatCode>
                <c:ptCount val="5"/>
                <c:pt idx="0">
                  <c:v>10954807</c:v>
                </c:pt>
                <c:pt idx="1">
                  <c:v>11685106</c:v>
                </c:pt>
                <c:pt idx="2">
                  <c:v>10983637</c:v>
                </c:pt>
                <c:pt idx="3">
                  <c:v>10902139</c:v>
                </c:pt>
                <c:pt idx="4">
                  <c:v>10076715</c:v>
                </c:pt>
              </c:numCache>
            </c:numRef>
          </c:val>
        </c:ser>
        <c:dLbls>
          <c:showLegendKey val="0"/>
          <c:showVal val="0"/>
          <c:showCatName val="0"/>
          <c:showSerName val="0"/>
          <c:showPercent val="0"/>
          <c:showBubbleSize val="0"/>
        </c:dLbls>
        <c:gapWidth val="100"/>
        <c:gapDepth val="100"/>
        <c:shape val="box"/>
        <c:axId val="109868928"/>
        <c:axId val="109891584"/>
        <c:axId val="0"/>
      </c:bar3DChart>
      <c:catAx>
        <c:axId val="109868928"/>
        <c:scaling>
          <c:orientation val="minMax"/>
        </c:scaling>
        <c:delete val="0"/>
        <c:axPos val="b"/>
        <c:title>
          <c:tx>
            <c:rich>
              <a:bodyPr/>
              <a:lstStyle/>
              <a:p>
                <a:pPr>
                  <a:defRPr sz="1200" b="1" i="0" u="none" strike="noStrike" baseline="0">
                    <a:solidFill>
                      <a:srgbClr val="000000"/>
                    </a:solidFill>
                    <a:latin typeface="Arial"/>
                    <a:ea typeface="Arial"/>
                    <a:cs typeface="Arial"/>
                  </a:defRPr>
                </a:pPr>
                <a:r>
                  <a:rPr lang="en-US" dirty="0"/>
                  <a:t>Fiscal Year Ending June 30</a:t>
                </a:r>
              </a:p>
            </c:rich>
          </c:tx>
          <c:layout>
            <c:manualLayout>
              <c:xMode val="edge"/>
              <c:yMode val="edge"/>
              <c:x val="0.41069521482228516"/>
              <c:y val="0.8445964862500297"/>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109891584"/>
        <c:crosses val="autoZero"/>
        <c:auto val="1"/>
        <c:lblAlgn val="ctr"/>
        <c:lblOffset val="100"/>
        <c:tickLblSkip val="1"/>
        <c:tickMarkSkip val="1"/>
        <c:noMultiLvlLbl val="0"/>
      </c:catAx>
      <c:valAx>
        <c:axId val="109891584"/>
        <c:scaling>
          <c:orientation val="minMax"/>
          <c:max val="14000000"/>
        </c:scaling>
        <c:delete val="0"/>
        <c:axPos val="l"/>
        <c:numFmt formatCode="_(\$* #,##0_);_(\$* \(#,##0\);_(\$* &quot;-&quot;??_);_(@_)" sourceLinked="0"/>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109868928"/>
        <c:crosses val="autoZero"/>
        <c:crossBetween val="between"/>
        <c:majorUnit val="1750000"/>
      </c:valAx>
      <c:spPr>
        <a:noFill/>
        <a:ln w="25400">
          <a:noFill/>
        </a:ln>
      </c:spPr>
    </c:plotArea>
    <c:legend>
      <c:legendPos val="t"/>
      <c:layout>
        <c:manualLayout>
          <c:xMode val="edge"/>
          <c:yMode val="edge"/>
          <c:x val="0.34331549073607182"/>
          <c:y val="4.2792792792792834E-2"/>
          <c:w val="0.26417115963952775"/>
          <c:h val="4.9549549549549488E-2"/>
        </c:manualLayout>
      </c:layout>
      <c:overlay val="0"/>
      <c:spPr>
        <a:solidFill>
          <a:srgbClr val="FFFFFF"/>
        </a:solidFill>
        <a:ln w="3175">
          <a:solidFill>
            <a:srgbClr val="000000"/>
          </a:solidFill>
          <a:prstDash val="solid"/>
        </a:ln>
      </c:spPr>
      <c:txPr>
        <a:bodyPr/>
        <a:lstStyle/>
        <a:p>
          <a:pPr>
            <a:defRPr sz="780" b="1"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25"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F73B376-C6A8-4992-9AB7-649D9E42C835}" type="datetimeFigureOut">
              <a:rPr lang="en-US" smtClean="0"/>
              <a:pPr/>
              <a:t>3/5/2013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A98C414-DA1C-4DDD-B442-C885CC93A897}" type="slidenum">
              <a:rPr lang="en-US" smtClean="0"/>
              <a:pPr/>
              <a:t>‹#›</a:t>
            </a:fld>
            <a:endParaRPr lang="en-US" dirty="0"/>
          </a:p>
        </p:txBody>
      </p:sp>
    </p:spTree>
    <p:extLst>
      <p:ext uri="{BB962C8B-B14F-4D97-AF65-F5344CB8AC3E}">
        <p14:creationId xmlns:p14="http://schemas.microsoft.com/office/powerpoint/2010/main" val="1595612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98C414-DA1C-4DDD-B442-C885CC93A897}"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98C414-DA1C-4DDD-B442-C885CC93A897}"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alphaModFix amt="8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1430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17BEB-AE59-4A3D-826C-71B9B3629546}" type="datetime1">
              <a:rPr lang="en-US" smtClean="0"/>
              <a:pPr/>
              <a:t>3/5/2013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A47DB7-EC0A-4CD0-BDDA-8E5988DF5D1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2E2390-92DF-4CC1-BF37-E418C0D38500}" type="datetime1">
              <a:rPr lang="en-US" smtClean="0"/>
              <a:pPr/>
              <a:t>3/5/2013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A47DB7-EC0A-4CD0-BDDA-8E5988DF5D1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lvl1pPr>
              <a:defRPr sz="3600">
                <a:solidFill>
                  <a:srgbClr val="5A2781"/>
                </a:solidFill>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lstStyle>
            <a:lvl1pPr>
              <a:buClr>
                <a:srgbClr val="5A2781"/>
              </a:buClr>
              <a:buSzPct val="85000"/>
              <a:buFont typeface="Wingdings" pitchFamily="2" charset="2"/>
              <a:buChar char="S"/>
              <a:defRPr>
                <a:solidFill>
                  <a:schemeClr val="tx1">
                    <a:lumMod val="65000"/>
                    <a:lumOff val="35000"/>
                  </a:schemeClr>
                </a:solidFill>
              </a:defRPr>
            </a:lvl1pPr>
            <a:lvl2pPr>
              <a:buClr>
                <a:srgbClr val="006000"/>
              </a:buClr>
              <a:buFont typeface="Wingdings" pitchFamily="2" charset="2"/>
              <a:buChar cha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447800" y="6477000"/>
            <a:ext cx="4572000" cy="228600"/>
          </a:xfrm>
        </p:spPr>
        <p:txBody>
          <a:bodyPr/>
          <a:lstStyle>
            <a:lvl1pPr algn="l">
              <a:defRPr i="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12"/>
          </p:nvPr>
        </p:nvSpPr>
        <p:spPr>
          <a:xfrm>
            <a:off x="8534400" y="6324600"/>
            <a:ext cx="457200" cy="365125"/>
          </a:xfrm>
        </p:spPr>
        <p:txBody>
          <a:bodyPr/>
          <a:lstStyle>
            <a:lvl1pPr>
              <a:defRPr b="1">
                <a:solidFill>
                  <a:srgbClr val="006000"/>
                </a:solidFill>
              </a:defRPr>
            </a:lvl1pPr>
          </a:lstStyle>
          <a:p>
            <a:fld id="{B6A47DB7-EC0A-4CD0-BDDA-8E5988DF5D11}" type="slidenum">
              <a:rPr lang="en-US" smtClean="0"/>
              <a:pPr/>
              <a:t>‹#›</a:t>
            </a:fld>
            <a:endParaRPr lang="en-US" dirty="0"/>
          </a:p>
        </p:txBody>
      </p:sp>
      <p:pic>
        <p:nvPicPr>
          <p:cNvPr id="8" name="Picture 2"/>
          <p:cNvPicPr>
            <a:picLocks noChangeAspect="1" noChangeArrowheads="1"/>
          </p:cNvPicPr>
          <p:nvPr userDrawn="1"/>
        </p:nvPicPr>
        <p:blipFill>
          <a:blip r:embed="rId2" cstate="print"/>
          <a:srcRect/>
          <a:stretch>
            <a:fillRect/>
          </a:stretch>
        </p:blipFill>
        <p:spPr bwMode="auto">
          <a:xfrm>
            <a:off x="228600" y="6172200"/>
            <a:ext cx="1132417" cy="609600"/>
          </a:xfrm>
          <a:prstGeom prst="rect">
            <a:avLst/>
          </a:prstGeom>
          <a:noFill/>
          <a:ln w="9525">
            <a:noFill/>
            <a:miter lim="800000"/>
            <a:headEnd/>
            <a:tailEnd/>
          </a:ln>
        </p:spPr>
      </p:pic>
      <p:sp>
        <p:nvSpPr>
          <p:cNvPr id="14" name="Rectangle 13"/>
          <p:cNvSpPr/>
          <p:nvPr userDrawn="1"/>
        </p:nvSpPr>
        <p:spPr>
          <a:xfrm>
            <a:off x="0" y="838200"/>
            <a:ext cx="9144000" cy="152400"/>
          </a:xfrm>
          <a:prstGeom prst="rect">
            <a:avLst/>
          </a:prstGeom>
          <a:solidFill>
            <a:srgbClr val="00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userDrawn="1"/>
        </p:nvCxnSpPr>
        <p:spPr>
          <a:xfrm>
            <a:off x="1295400" y="6477000"/>
            <a:ext cx="7173383" cy="30163"/>
          </a:xfrm>
          <a:prstGeom prst="line">
            <a:avLst/>
          </a:prstGeom>
          <a:ln w="25400">
            <a:solidFill>
              <a:srgbClr val="5A2781"/>
            </a:solidFill>
            <a:tailEnd type="oval" w="sm"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919413"/>
            <a:ext cx="7772400" cy="1500187"/>
          </a:xfrm>
        </p:spPr>
        <p:txBody>
          <a:bodyPr anchor="ctr" anchorCtr="0">
            <a:normAutofit/>
          </a:bodyPr>
          <a:lstStyle>
            <a:lvl1pPr marL="0" indent="0" algn="ctr">
              <a:buNone/>
              <a:defRPr sz="3600">
                <a:solidFill>
                  <a:schemeClr val="tx1">
                    <a:lumMod val="50000"/>
                    <a:lumOff val="5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b="1">
                <a:solidFill>
                  <a:srgbClr val="006000"/>
                </a:solidFill>
              </a:defRPr>
            </a:lvl1pPr>
          </a:lstStyle>
          <a:p>
            <a:fld id="{B6A47DB7-EC0A-4CD0-BDDA-8E5988DF5D11}" type="slidenum">
              <a:rPr lang="en-US" smtClean="0"/>
              <a:pPr/>
              <a:t>‹#›</a:t>
            </a:fld>
            <a:endParaRPr lang="en-US" dirty="0"/>
          </a:p>
        </p:txBody>
      </p:sp>
      <p:pic>
        <p:nvPicPr>
          <p:cNvPr id="7" name="Picture 6" descr="las virgenes wave header.png"/>
          <p:cNvPicPr>
            <a:picLocks noChangeAspect="1"/>
          </p:cNvPicPr>
          <p:nvPr userDrawn="1"/>
        </p:nvPicPr>
        <p:blipFill>
          <a:blip r:embed="rId2" cstate="print"/>
          <a:stretch>
            <a:fillRect/>
          </a:stretch>
        </p:blipFill>
        <p:spPr>
          <a:xfrm>
            <a:off x="-1" y="0"/>
            <a:ext cx="9144000" cy="2532025"/>
          </a:xfrm>
          <a:prstGeom prst="rect">
            <a:avLst/>
          </a:prstGeom>
        </p:spPr>
      </p:pic>
      <p:pic>
        <p:nvPicPr>
          <p:cNvPr id="8" name="Picture 7" descr="las virgenes MWD.png"/>
          <p:cNvPicPr>
            <a:picLocks noChangeAspect="1"/>
          </p:cNvPicPr>
          <p:nvPr userDrawn="1"/>
        </p:nvPicPr>
        <p:blipFill>
          <a:blip r:embed="rId3" cstate="print"/>
          <a:stretch>
            <a:fillRect/>
          </a:stretch>
        </p:blipFill>
        <p:spPr>
          <a:xfrm>
            <a:off x="3505200" y="4572000"/>
            <a:ext cx="2161905" cy="115238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E1128E-36DB-4DB8-8D0D-3034AF0DE78F}" type="datetime1">
              <a:rPr lang="en-US" smtClean="0"/>
              <a:pPr/>
              <a:t>3/5/2013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A47DB7-EC0A-4CD0-BDDA-8E5988DF5D1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A50F6E-1628-4A4E-A8DE-0A9CA0DD13C9}" type="datetime1">
              <a:rPr lang="en-US" smtClean="0"/>
              <a:pPr/>
              <a:t>3/5/2013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A47DB7-EC0A-4CD0-BDDA-8E5988DF5D1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848E3-E9B0-431F-9A45-83A8CB6E9B9E}" type="datetime1">
              <a:rPr lang="en-US" smtClean="0"/>
              <a:pPr/>
              <a:t>3/5/2013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A47DB7-EC0A-4CD0-BDDA-8E5988DF5D1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A7B09-12AA-46B1-9214-C6CB4EF4C986}" type="datetime1">
              <a:rPr lang="en-US" smtClean="0"/>
              <a:pPr/>
              <a:t>3/5/2013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A47DB7-EC0A-4CD0-BDDA-8E5988DF5D1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CD8438-2A93-4FC3-B171-7AA9EE849711}" type="datetime1">
              <a:rPr lang="en-US" smtClean="0"/>
              <a:pPr/>
              <a:t>3/5/2013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A47DB7-EC0A-4CD0-BDDA-8E5988DF5D1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7D3D0F-BFF0-411B-8674-744F767D8A0B}" type="datetime1">
              <a:rPr lang="en-US" smtClean="0"/>
              <a:pPr/>
              <a:t>3/5/2013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A47DB7-EC0A-4CD0-BDDA-8E5988DF5D1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9E88B-2FCF-41E0-A6CB-0C2EAFD8DFB3}" type="datetime1">
              <a:rPr lang="en-US" smtClean="0"/>
              <a:pPr/>
              <a:t>3/5/2013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47DB7-EC0A-4CD0-BDDA-8E5988DF5D1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Microsoft_Excel_97-2003_Worksheet2.xls"/></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Microsoft_Excel_97-2003_Worksheet3.xls"/></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Microsoft_Excel_97-2003_Worksheet4.xls"/></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Microsoft_Excel_97-2003_Worksheet5.xls"/></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oleObject" Target="../embeddings/Microsoft_Excel_97-2003_Worksheet6.xls"/></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mailto:jlillio@lvmwd.com" TargetMode="External"/><Relationship Id="rId2" Type="http://schemas.openxmlformats.org/officeDocument/2006/relationships/hyperlink" Target="mailto:shicks@lvmwd.com" TargetMode="External"/><Relationship Id="rId1" Type="http://schemas.openxmlformats.org/officeDocument/2006/relationships/slideLayout" Target="../slideLayouts/slideLayout2.xml"/><Relationship Id="rId4" Type="http://schemas.openxmlformats.org/officeDocument/2006/relationships/hyperlink" Target="mailto:jfabian@fieldman.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924800" cy="1143000"/>
          </a:xfrm>
        </p:spPr>
        <p:txBody>
          <a:bodyPr>
            <a:normAutofit fontScale="90000"/>
          </a:bodyPr>
          <a:lstStyle/>
          <a:p>
            <a:pPr algn="r"/>
            <a:r>
              <a:rPr lang="en-US" dirty="0" smtClean="0">
                <a:effectLst>
                  <a:outerShdw blurRad="38100" dist="38100" dir="2700000" algn="tl">
                    <a:srgbClr val="000000">
                      <a:alpha val="43137"/>
                    </a:srgbClr>
                  </a:outerShdw>
                </a:effectLst>
              </a:rPr>
              <a:t>Las Virgenes Municipal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Water District</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 y="3886200"/>
            <a:ext cx="8686800" cy="2286000"/>
          </a:xfrm>
        </p:spPr>
        <p:txBody>
          <a:bodyPr>
            <a:normAutofit fontScale="32500" lnSpcReduction="20000"/>
          </a:bodyPr>
          <a:lstStyle/>
          <a:p>
            <a:pPr algn="r"/>
            <a:r>
              <a:rPr lang="en-US" sz="8600" i="1" dirty="0" smtClean="0">
                <a:solidFill>
                  <a:srgbClr val="006000"/>
                </a:solidFill>
                <a:effectLst>
                  <a:outerShdw blurRad="38100" dist="38100" dir="2700000" algn="tl">
                    <a:srgbClr val="000000">
                      <a:alpha val="43137"/>
                    </a:srgbClr>
                  </a:outerShdw>
                </a:effectLst>
              </a:rPr>
              <a:t>Rating Surveillance Call</a:t>
            </a:r>
          </a:p>
          <a:p>
            <a:pPr algn="r"/>
            <a:r>
              <a:rPr lang="en-US" sz="9600" dirty="0" smtClean="0">
                <a:effectLst>
                  <a:outerShdw blurRad="38100" dist="38100" dir="2700000" algn="tl">
                    <a:srgbClr val="000000">
                      <a:alpha val="43137"/>
                    </a:srgbClr>
                  </a:outerShdw>
                </a:effectLst>
              </a:rPr>
              <a:t>Calleguas-Las Virgenes Public Financing Authority</a:t>
            </a:r>
            <a:br>
              <a:rPr lang="en-US" sz="9600" dirty="0" smtClean="0">
                <a:effectLst>
                  <a:outerShdw blurRad="38100" dist="38100" dir="2700000" algn="tl">
                    <a:srgbClr val="000000">
                      <a:alpha val="43137"/>
                    </a:srgbClr>
                  </a:outerShdw>
                </a:effectLst>
              </a:rPr>
            </a:br>
            <a:r>
              <a:rPr lang="en-US" sz="9600" dirty="0" smtClean="0">
                <a:effectLst>
                  <a:outerShdw blurRad="38100" dist="38100" dir="2700000" algn="tl">
                    <a:srgbClr val="000000">
                      <a:alpha val="43137"/>
                    </a:srgbClr>
                  </a:outerShdw>
                </a:effectLst>
              </a:rPr>
              <a:t>2009 Sanitation System</a:t>
            </a:r>
            <a:br>
              <a:rPr lang="en-US" sz="9600" dirty="0" smtClean="0">
                <a:effectLst>
                  <a:outerShdw blurRad="38100" dist="38100" dir="2700000" algn="tl">
                    <a:srgbClr val="000000">
                      <a:alpha val="43137"/>
                    </a:srgbClr>
                  </a:outerShdw>
                </a:effectLst>
              </a:rPr>
            </a:br>
            <a:r>
              <a:rPr lang="en-US" sz="9600" dirty="0" smtClean="0">
                <a:effectLst>
                  <a:outerShdw blurRad="38100" dist="38100" dir="2700000" algn="tl">
                    <a:srgbClr val="000000">
                      <a:alpha val="43137"/>
                    </a:srgbClr>
                  </a:outerShdw>
                </a:effectLst>
              </a:rPr>
              <a:t>Refunding Revenue Bonds</a:t>
            </a:r>
            <a:r>
              <a:rPr lang="en-US" sz="9600" dirty="0" smtClean="0"/>
              <a:t/>
            </a:r>
            <a:br>
              <a:rPr lang="en-US" sz="9600" dirty="0" smtClean="0"/>
            </a:br>
            <a:r>
              <a:rPr lang="en-US" sz="9600" dirty="0" smtClean="0"/>
              <a:t> </a:t>
            </a:r>
            <a:r>
              <a:rPr lang="en-US" sz="8600" i="1" dirty="0" smtClean="0"/>
              <a:t>(Las Virgenes Municipal Water District)</a:t>
            </a:r>
            <a:endParaRPr lang="en-US" sz="2800" i="1" dirty="0"/>
          </a:p>
        </p:txBody>
      </p:sp>
      <p:pic>
        <p:nvPicPr>
          <p:cNvPr id="4" name="Picture 3" descr="las virgenes MWD.png"/>
          <p:cNvPicPr>
            <a:picLocks noChangeAspect="1"/>
          </p:cNvPicPr>
          <p:nvPr/>
        </p:nvPicPr>
        <p:blipFill>
          <a:blip r:embed="rId3" cstate="print"/>
          <a:stretch>
            <a:fillRect/>
          </a:stretch>
        </p:blipFill>
        <p:spPr>
          <a:xfrm>
            <a:off x="6691447" y="2819400"/>
            <a:ext cx="1766753" cy="941749"/>
          </a:xfrm>
          <a:prstGeom prst="rect">
            <a:avLst/>
          </a:prstGeom>
        </p:spPr>
      </p:pic>
      <p:sp>
        <p:nvSpPr>
          <p:cNvPr id="5" name="TextBox 4"/>
          <p:cNvSpPr txBox="1"/>
          <p:nvPr/>
        </p:nvSpPr>
        <p:spPr>
          <a:xfrm>
            <a:off x="5867400" y="6324600"/>
            <a:ext cx="2819400" cy="338554"/>
          </a:xfrm>
          <a:prstGeom prst="rect">
            <a:avLst/>
          </a:prstGeom>
          <a:noFill/>
        </p:spPr>
        <p:txBody>
          <a:bodyPr wrap="square" rtlCol="0">
            <a:spAutoFit/>
          </a:bodyPr>
          <a:lstStyle/>
          <a:p>
            <a:pPr algn="r"/>
            <a:r>
              <a:rPr lang="en-US" sz="1600" i="1" dirty="0" smtClean="0">
                <a:solidFill>
                  <a:schemeClr val="bg1"/>
                </a:solidFill>
              </a:rPr>
              <a:t>February 12, 2013</a:t>
            </a:r>
            <a:endParaRPr lang="en-US" sz="1600"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Facts</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r>
              <a:rPr lang="en-US" dirty="0" smtClean="0"/>
              <a:t>Potable Water is provided to the entire service area; wastewater treatment and recycled water provided through the JPA with Triunfo Sanitation District.</a:t>
            </a:r>
          </a:p>
          <a:p>
            <a:r>
              <a:rPr lang="en-US" dirty="0" smtClean="0"/>
              <a:t>The District’s potable water system is rated the most complex by the California Department of Health Services, based on the number of customers served, the variety and number of system components and the rugged terrain.</a:t>
            </a:r>
          </a:p>
          <a:p>
            <a:r>
              <a:rPr lang="en-US" dirty="0" smtClean="0"/>
              <a:t>Over 45% of the District’s service area is publicly owned and managed as park and open space.</a:t>
            </a:r>
          </a:p>
          <a:p>
            <a:pPr>
              <a:buNone/>
            </a:pPr>
            <a:endParaRPr lang="en-US" dirty="0"/>
          </a:p>
        </p:txBody>
      </p:sp>
      <p:sp>
        <p:nvSpPr>
          <p:cNvPr id="4" name="Slide Number Placeholder 3"/>
          <p:cNvSpPr>
            <a:spLocks noGrp="1"/>
          </p:cNvSpPr>
          <p:nvPr>
            <p:ph type="sldNum" sz="quarter" idx="12"/>
          </p:nvPr>
        </p:nvSpPr>
        <p:spPr/>
        <p:txBody>
          <a:bodyPr/>
          <a:lstStyle/>
          <a:p>
            <a:fld id="{B6A47DB7-EC0A-4CD0-BDDA-8E5988DF5D11}"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Sanitation Facilities</a:t>
            </a:r>
            <a:endParaRPr lang="en-US" dirty="0"/>
          </a:p>
        </p:txBody>
      </p:sp>
      <p:sp>
        <p:nvSpPr>
          <p:cNvPr id="3" name="Content Placeholder 2"/>
          <p:cNvSpPr>
            <a:spLocks noGrp="1"/>
          </p:cNvSpPr>
          <p:nvPr>
            <p:ph idx="1"/>
          </p:nvPr>
        </p:nvSpPr>
        <p:spPr>
          <a:xfrm>
            <a:off x="457200" y="1066800"/>
            <a:ext cx="8229600" cy="5059363"/>
          </a:xfrm>
        </p:spPr>
        <p:txBody>
          <a:bodyPr>
            <a:noAutofit/>
          </a:bodyPr>
          <a:lstStyle/>
          <a:p>
            <a:pPr algn="just">
              <a:lnSpc>
                <a:spcPct val="80000"/>
              </a:lnSpc>
              <a:spcAft>
                <a:spcPts val="2400"/>
              </a:spcAft>
            </a:pPr>
            <a:r>
              <a:rPr lang="en-US" sz="2600" dirty="0" smtClean="0"/>
              <a:t>A recycled water system comprising 3 storage tanks, 4 pumping stations,  3 reservoirs and 63.6 miles of recycled water pipelines</a:t>
            </a:r>
          </a:p>
          <a:p>
            <a:pPr algn="just">
              <a:lnSpc>
                <a:spcPct val="80000"/>
              </a:lnSpc>
              <a:spcAft>
                <a:spcPts val="2400"/>
              </a:spcAft>
            </a:pPr>
            <a:r>
              <a:rPr lang="en-US" sz="2600" dirty="0" smtClean="0"/>
              <a:t>Over 56.2 miles of sanitary sewer pipelines, 2 lift stations and the Tapia Water Reclamation Facility with treatment capacity of 16.1 million gallons per day</a:t>
            </a:r>
          </a:p>
          <a:p>
            <a:pPr algn="just">
              <a:lnSpc>
                <a:spcPct val="80000"/>
              </a:lnSpc>
              <a:spcAft>
                <a:spcPts val="2400"/>
              </a:spcAft>
            </a:pPr>
            <a:r>
              <a:rPr lang="en-US" sz="2600" dirty="0" smtClean="0"/>
              <a:t>Rancho Las Virgenes Composting Facility, which produces Class A compost</a:t>
            </a:r>
          </a:p>
          <a:p>
            <a:pPr lvl="1" algn="just">
              <a:lnSpc>
                <a:spcPct val="80000"/>
              </a:lnSpc>
              <a:spcAft>
                <a:spcPts val="2400"/>
              </a:spcAft>
            </a:pPr>
            <a:r>
              <a:rPr lang="en-US" sz="2200" dirty="0" smtClean="0"/>
              <a:t>Rancho Las Virgenes Composting Facility treats 100% of the Sanitation System’s sludge </a:t>
            </a:r>
          </a:p>
          <a:p>
            <a:pPr lvl="1" algn="just">
              <a:lnSpc>
                <a:spcPct val="80000"/>
              </a:lnSpc>
              <a:spcAft>
                <a:spcPts val="2400"/>
              </a:spcAft>
            </a:pPr>
            <a:r>
              <a:rPr lang="en-US" sz="2200" dirty="0" smtClean="0"/>
              <a:t>District is self-reliant and not dependent on other sanitation agencies for treatment of sludge</a:t>
            </a:r>
          </a:p>
        </p:txBody>
      </p:sp>
      <p:sp>
        <p:nvSpPr>
          <p:cNvPr id="4" name="Slide Number Placeholder 3"/>
          <p:cNvSpPr>
            <a:spLocks noGrp="1"/>
          </p:cNvSpPr>
          <p:nvPr>
            <p:ph type="sldNum" sz="quarter" idx="12"/>
          </p:nvPr>
        </p:nvSpPr>
        <p:spPr/>
        <p:txBody>
          <a:bodyPr/>
          <a:lstStyle/>
          <a:p>
            <a:fld id="{B6A47DB7-EC0A-4CD0-BDDA-8E5988DF5D11}"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Sanitation Customer Base</a:t>
            </a:r>
            <a:endParaRPr lang="en-US" dirty="0"/>
          </a:p>
        </p:txBody>
      </p:sp>
      <p:sp>
        <p:nvSpPr>
          <p:cNvPr id="3" name="Content Placeholder 2"/>
          <p:cNvSpPr>
            <a:spLocks noGrp="1"/>
          </p:cNvSpPr>
          <p:nvPr>
            <p:ph idx="1"/>
          </p:nvPr>
        </p:nvSpPr>
        <p:spPr>
          <a:xfrm>
            <a:off x="457200" y="990601"/>
            <a:ext cx="8229600" cy="990600"/>
          </a:xfrm>
        </p:spPr>
        <p:txBody>
          <a:bodyPr>
            <a:normAutofit/>
          </a:bodyPr>
          <a:lstStyle/>
          <a:p>
            <a:r>
              <a:rPr lang="en-US" sz="2800" dirty="0" smtClean="0">
                <a:latin typeface="+mj-lt"/>
              </a:rPr>
              <a:t>Top 10 sanitation customers represent only 3.47% of Sanitation Operating Revenues</a:t>
            </a:r>
          </a:p>
          <a:p>
            <a:pPr>
              <a:buNone/>
            </a:pPr>
            <a:endParaRPr lang="en-US" dirty="0"/>
          </a:p>
        </p:txBody>
      </p:sp>
      <p:sp>
        <p:nvSpPr>
          <p:cNvPr id="4" name="Slide Number Placeholder 3"/>
          <p:cNvSpPr>
            <a:spLocks noGrp="1"/>
          </p:cNvSpPr>
          <p:nvPr>
            <p:ph type="sldNum" sz="quarter" idx="12"/>
          </p:nvPr>
        </p:nvSpPr>
        <p:spPr/>
        <p:txBody>
          <a:bodyPr/>
          <a:lstStyle/>
          <a:p>
            <a:fld id="{B6A47DB7-EC0A-4CD0-BDDA-8E5988DF5D11}" type="slidenum">
              <a:rPr lang="en-US" smtClean="0"/>
              <a:pPr/>
              <a:t>12</a:t>
            </a:fld>
            <a:endParaRPr lang="en-US" dirty="0"/>
          </a:p>
        </p:txBody>
      </p:sp>
      <p:graphicFrame>
        <p:nvGraphicFramePr>
          <p:cNvPr id="7" name="Chart 6"/>
          <p:cNvGraphicFramePr>
            <a:graphicFrameLocks/>
          </p:cNvGraphicFramePr>
          <p:nvPr/>
        </p:nvGraphicFramePr>
        <p:xfrm>
          <a:off x="0" y="1828800"/>
          <a:ext cx="3829050" cy="34289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76" name="Object 4"/>
          <p:cNvGraphicFramePr>
            <a:graphicFrameLocks noChangeAspect="1"/>
          </p:cNvGraphicFramePr>
          <p:nvPr/>
        </p:nvGraphicFramePr>
        <p:xfrm>
          <a:off x="3486150" y="2124075"/>
          <a:ext cx="5276850" cy="3133725"/>
        </p:xfrm>
        <a:graphic>
          <a:graphicData uri="http://schemas.openxmlformats.org/presentationml/2006/ole">
            <mc:AlternateContent xmlns:mc="http://schemas.openxmlformats.org/markup-compatibility/2006">
              <mc:Choice xmlns:v="urn:schemas-microsoft-com:vml" Requires="v">
                <p:oleObj spid="_x0000_s3077" name="Worksheet" r:id="rId5" imgW="5276850" imgH="3133725" progId="Excel.Sheet.8">
                  <p:embed/>
                </p:oleObj>
              </mc:Choice>
              <mc:Fallback>
                <p:oleObj name="Worksheet" r:id="rId5" imgW="5276850" imgH="3133725" progId="Excel.Shee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6150" y="2124075"/>
                        <a:ext cx="5276850"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Regulatory Issues Facing the Sanitation System</a:t>
            </a:r>
            <a:endParaRPr lang="en-US" sz="2800" dirty="0"/>
          </a:p>
        </p:txBody>
      </p:sp>
      <p:sp>
        <p:nvSpPr>
          <p:cNvPr id="3" name="Content Placeholder 2"/>
          <p:cNvSpPr>
            <a:spLocks noGrp="1"/>
          </p:cNvSpPr>
          <p:nvPr>
            <p:ph idx="1"/>
          </p:nvPr>
        </p:nvSpPr>
        <p:spPr/>
        <p:txBody>
          <a:bodyPr/>
          <a:lstStyle/>
          <a:p>
            <a:pPr lvl="0"/>
            <a:r>
              <a:rPr lang="en-US" sz="2800" dirty="0" smtClean="0"/>
              <a:t>EPA TMDL for Benthic Macro Invertebrates in Malibu Creek</a:t>
            </a:r>
          </a:p>
          <a:p>
            <a:pPr lvl="1"/>
            <a:r>
              <a:rPr lang="en-US" sz="2400" dirty="0" smtClean="0"/>
              <a:t>Requires treatment to low nitrogen and phosphorous levels</a:t>
            </a:r>
          </a:p>
          <a:p>
            <a:pPr lvl="1"/>
            <a:r>
              <a:rPr lang="en-US" sz="2400" dirty="0" smtClean="0"/>
              <a:t>Estimated infrastructure cost: $160M in 2005 </a:t>
            </a:r>
            <a:r>
              <a:rPr lang="en-US" sz="2400" u="sng" dirty="0" smtClean="0"/>
              <a:t>excludes</a:t>
            </a:r>
            <a:r>
              <a:rPr lang="en-US" sz="2400" dirty="0" smtClean="0"/>
              <a:t> O&amp;M, brine disposal and land </a:t>
            </a:r>
          </a:p>
          <a:p>
            <a:pPr lvl="1"/>
            <a:r>
              <a:rPr lang="en-US" sz="2400" dirty="0" smtClean="0"/>
              <a:t>Likely included in 2015 NPDES permit</a:t>
            </a:r>
          </a:p>
          <a:p>
            <a:pPr lvl="1"/>
            <a:r>
              <a:rPr lang="en-US" sz="2400" dirty="0" smtClean="0"/>
              <a:t>Expense depends on how much time is given to comply</a:t>
            </a:r>
          </a:p>
          <a:p>
            <a:pPr lvl="1"/>
            <a:r>
              <a:rPr lang="en-US" sz="2400" dirty="0" smtClean="0"/>
              <a:t>District is engaging the community and the regulatory agencies on this matter</a:t>
            </a:r>
          </a:p>
          <a:p>
            <a:endParaRPr lang="en-US" dirty="0"/>
          </a:p>
        </p:txBody>
      </p:sp>
      <p:sp>
        <p:nvSpPr>
          <p:cNvPr id="4" name="Slide Number Placeholder 3"/>
          <p:cNvSpPr>
            <a:spLocks noGrp="1"/>
          </p:cNvSpPr>
          <p:nvPr>
            <p:ph type="sldNum" sz="quarter" idx="12"/>
          </p:nvPr>
        </p:nvSpPr>
        <p:spPr/>
        <p:txBody>
          <a:bodyPr/>
          <a:lstStyle/>
          <a:p>
            <a:fld id="{B6A47DB7-EC0A-4CD0-BDDA-8E5988DF5D11}"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609600"/>
          </a:xfrm>
        </p:spPr>
        <p:txBody>
          <a:bodyPr/>
          <a:lstStyle/>
          <a:p>
            <a:pPr>
              <a:lnSpc>
                <a:spcPts val="4000"/>
              </a:lnSpc>
            </a:pPr>
            <a:r>
              <a:rPr lang="en-US" sz="2800" dirty="0" smtClean="0"/>
              <a:t>Household Median Income &amp; Effective Buying Income</a:t>
            </a:r>
            <a:endParaRPr lang="en-US" sz="2800" dirty="0"/>
          </a:p>
        </p:txBody>
      </p:sp>
      <p:sp>
        <p:nvSpPr>
          <p:cNvPr id="3" name="Content Placeholder 2"/>
          <p:cNvSpPr>
            <a:spLocks noGrp="1"/>
          </p:cNvSpPr>
          <p:nvPr>
            <p:ph idx="1"/>
          </p:nvPr>
        </p:nvSpPr>
        <p:spPr/>
        <p:txBody>
          <a:bodyPr/>
          <a:lstStyle/>
          <a:p>
            <a:pPr algn="ctr">
              <a:buNone/>
            </a:pPr>
            <a:r>
              <a:rPr lang="en-US" dirty="0" smtClean="0"/>
              <a:t>Exceeds National and State Averages</a:t>
            </a:r>
            <a:endParaRPr lang="en-US" dirty="0"/>
          </a:p>
        </p:txBody>
      </p:sp>
      <p:sp>
        <p:nvSpPr>
          <p:cNvPr id="4" name="Slide Number Placeholder 3"/>
          <p:cNvSpPr>
            <a:spLocks noGrp="1"/>
          </p:cNvSpPr>
          <p:nvPr>
            <p:ph type="sldNum" sz="quarter" idx="12"/>
          </p:nvPr>
        </p:nvSpPr>
        <p:spPr/>
        <p:txBody>
          <a:bodyPr/>
          <a:lstStyle/>
          <a:p>
            <a:fld id="{B6A47DB7-EC0A-4CD0-BDDA-8E5988DF5D11}" type="slidenum">
              <a:rPr lang="en-US" smtClean="0"/>
              <a:pPr/>
              <a:t>14</a:t>
            </a:fld>
            <a:endParaRPr lang="en-US" dirty="0"/>
          </a:p>
        </p:txBody>
      </p:sp>
      <p:sp>
        <p:nvSpPr>
          <p:cNvPr id="7" name="TextBox 6"/>
          <p:cNvSpPr txBox="1"/>
          <p:nvPr/>
        </p:nvSpPr>
        <p:spPr>
          <a:xfrm>
            <a:off x="1600200" y="6553200"/>
            <a:ext cx="4343400" cy="261610"/>
          </a:xfrm>
          <a:prstGeom prst="rect">
            <a:avLst/>
          </a:prstGeom>
          <a:noFill/>
        </p:spPr>
        <p:txBody>
          <a:bodyPr wrap="square" rtlCol="0">
            <a:spAutoFit/>
          </a:bodyPr>
          <a:lstStyle/>
          <a:p>
            <a:r>
              <a:rPr lang="en-US" sz="1100" i="1" dirty="0" smtClean="0">
                <a:solidFill>
                  <a:schemeClr val="tx1">
                    <a:lumMod val="50000"/>
                    <a:lumOff val="50000"/>
                  </a:schemeClr>
                </a:solidFill>
              </a:rPr>
              <a:t>Source: The Nielson Company</a:t>
            </a:r>
            <a:endParaRPr lang="en-US" sz="1100" i="1" dirty="0">
              <a:solidFill>
                <a:schemeClr val="tx1">
                  <a:lumMod val="50000"/>
                  <a:lumOff val="50000"/>
                </a:schemeClr>
              </a:solidFill>
            </a:endParaRPr>
          </a:p>
        </p:txBody>
      </p:sp>
      <p:graphicFrame>
        <p:nvGraphicFramePr>
          <p:cNvPr id="8" name="Chart 7"/>
          <p:cNvGraphicFramePr>
            <a:graphicFrameLocks/>
          </p:cNvGraphicFramePr>
          <p:nvPr/>
        </p:nvGraphicFramePr>
        <p:xfrm>
          <a:off x="228600" y="1676400"/>
          <a:ext cx="45720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nvGraphicFramePr>
        <p:xfrm>
          <a:off x="0" y="1600200"/>
          <a:ext cx="45720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nvGraphicFramePr>
        <p:xfrm>
          <a:off x="4343400" y="1600200"/>
          <a:ext cx="4943475" cy="4572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 Rate</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pPr marL="0" indent="0" algn="just">
              <a:buNone/>
            </a:pPr>
            <a:r>
              <a:rPr lang="en-US" sz="2400" dirty="0" smtClean="0"/>
              <a:t>Unemployment rates in the District’s service area are well below county, state and national unemployment rates</a:t>
            </a:r>
          </a:p>
        </p:txBody>
      </p:sp>
      <p:sp>
        <p:nvSpPr>
          <p:cNvPr id="4" name="Slide Number Placeholder 3"/>
          <p:cNvSpPr>
            <a:spLocks noGrp="1"/>
          </p:cNvSpPr>
          <p:nvPr>
            <p:ph type="sldNum" sz="quarter" idx="12"/>
          </p:nvPr>
        </p:nvSpPr>
        <p:spPr/>
        <p:txBody>
          <a:bodyPr/>
          <a:lstStyle/>
          <a:p>
            <a:fld id="{B6A47DB7-EC0A-4CD0-BDDA-8E5988DF5D11}" type="slidenum">
              <a:rPr lang="en-US" smtClean="0"/>
              <a:pPr/>
              <a:t>15</a:t>
            </a:fld>
            <a:endParaRPr lang="en-US" dirty="0"/>
          </a:p>
        </p:txBody>
      </p:sp>
      <p:sp>
        <p:nvSpPr>
          <p:cNvPr id="5" name="Title 1"/>
          <p:cNvSpPr txBox="1">
            <a:spLocks/>
          </p:cNvSpPr>
          <p:nvPr/>
        </p:nvSpPr>
        <p:spPr>
          <a:xfrm>
            <a:off x="152400" y="838200"/>
            <a:ext cx="8839200" cy="609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rgbClr val="5A2781"/>
                </a:solidFill>
                <a:effectLst/>
                <a:uLnTx/>
                <a:uFillTx/>
                <a:latin typeface="Palatino" pitchFamily="18" charset="0"/>
                <a:ea typeface="+mj-ea"/>
                <a:cs typeface="+mj-cs"/>
              </a:rPr>
              <a:t>Service Area Cities</a:t>
            </a:r>
            <a:r>
              <a:rPr kumimoji="0" lang="en-US" sz="2600" b="0" i="0" u="none" strike="noStrike" kern="1200" cap="none" spc="0" normalizeH="0" noProof="0" dirty="0" smtClean="0">
                <a:ln>
                  <a:noFill/>
                </a:ln>
                <a:solidFill>
                  <a:srgbClr val="5A2781"/>
                </a:solidFill>
                <a:effectLst/>
                <a:uLnTx/>
                <a:uFillTx/>
                <a:latin typeface="Palatino" pitchFamily="18" charset="0"/>
                <a:ea typeface="+mj-ea"/>
                <a:cs typeface="+mj-cs"/>
              </a:rPr>
              <a:t> &amp; Unincorporated Los Angeles County</a:t>
            </a:r>
            <a:endParaRPr kumimoji="0" lang="en-US" sz="2600" b="0" i="0" u="none" strike="noStrike" kern="1200" cap="none" spc="0" normalizeH="0" baseline="0" noProof="0" dirty="0">
              <a:ln>
                <a:noFill/>
              </a:ln>
              <a:solidFill>
                <a:srgbClr val="5A2781"/>
              </a:solidFill>
              <a:effectLst/>
              <a:uLnTx/>
              <a:uFillTx/>
              <a:latin typeface="Palatino" pitchFamily="18" charset="0"/>
              <a:ea typeface="+mj-ea"/>
              <a:cs typeface="+mj-cs"/>
            </a:endParaRPr>
          </a:p>
        </p:txBody>
      </p:sp>
      <p:graphicFrame>
        <p:nvGraphicFramePr>
          <p:cNvPr id="8" name="Chart 7"/>
          <p:cNvGraphicFramePr/>
          <p:nvPr/>
        </p:nvGraphicFramePr>
        <p:xfrm>
          <a:off x="838200" y="2362200"/>
          <a:ext cx="7467600" cy="366932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71"/>
          <p:cNvSpPr txBox="1">
            <a:spLocks noChangeArrowheads="1"/>
          </p:cNvSpPr>
          <p:nvPr/>
        </p:nvSpPr>
        <p:spPr bwMode="auto">
          <a:xfrm>
            <a:off x="762000" y="6096000"/>
            <a:ext cx="7620000" cy="407804"/>
          </a:xfrm>
          <a:prstGeom prst="rect">
            <a:avLst/>
          </a:prstGeom>
          <a:noFill/>
          <a:ln w="9525">
            <a:noFill/>
            <a:miter lim="800000"/>
            <a:headEnd/>
            <a:tailEnd/>
          </a:ln>
        </p:spPr>
        <p:txBody>
          <a:bodyPr>
            <a:spAutoFit/>
          </a:bodyPr>
          <a:lstStyle/>
          <a:p>
            <a:pPr algn="r"/>
            <a:r>
              <a:rPr lang="en-US" sz="1000" i="0" dirty="0"/>
              <a:t>*As of </a:t>
            </a:r>
            <a:r>
              <a:rPr lang="en-US" sz="1000" i="0" dirty="0" smtClean="0"/>
              <a:t>December 2012,</a:t>
            </a:r>
            <a:r>
              <a:rPr lang="en-US" sz="1000" i="0" dirty="0"/>
              <a:t/>
            </a:r>
            <a:br>
              <a:rPr lang="en-US" sz="1000" i="0" dirty="0"/>
            </a:br>
            <a:r>
              <a:rPr lang="en-US" sz="1000" i="1" dirty="0"/>
              <a:t>Source: Employment Development Department  of the State of California and U.S. Department of Labor, Bureau of Labor Statistics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 Revenues and Rates</a:t>
            </a:r>
            <a:endParaRPr lang="en-US" dirty="0"/>
          </a:p>
        </p:txBody>
      </p:sp>
      <p:sp>
        <p:nvSpPr>
          <p:cNvPr id="3" name="Slide Number Placeholder 2"/>
          <p:cNvSpPr>
            <a:spLocks noGrp="1"/>
          </p:cNvSpPr>
          <p:nvPr>
            <p:ph type="sldNum" sz="quarter" idx="12"/>
          </p:nvPr>
        </p:nvSpPr>
        <p:spPr/>
        <p:txBody>
          <a:bodyPr/>
          <a:lstStyle/>
          <a:p>
            <a:fld id="{B6A47DB7-EC0A-4CD0-BDDA-8E5988DF5D11}"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lstStyle/>
          <a:p>
            <a:pPr>
              <a:lnSpc>
                <a:spcPts val="3200"/>
              </a:lnSpc>
            </a:pPr>
            <a:r>
              <a:rPr lang="en-US" sz="3000" dirty="0" smtClean="0"/>
              <a:t>Sanitation Operating Revenues &amp; Operating Expenses</a:t>
            </a:r>
            <a:endParaRPr lang="en-US" sz="3000" dirty="0"/>
          </a:p>
        </p:txBody>
      </p:sp>
      <p:sp>
        <p:nvSpPr>
          <p:cNvPr id="4" name="Slide Number Placeholder 3"/>
          <p:cNvSpPr>
            <a:spLocks noGrp="1"/>
          </p:cNvSpPr>
          <p:nvPr>
            <p:ph type="sldNum" sz="quarter" idx="12"/>
          </p:nvPr>
        </p:nvSpPr>
        <p:spPr/>
        <p:txBody>
          <a:bodyPr/>
          <a:lstStyle/>
          <a:p>
            <a:fld id="{B6A47DB7-EC0A-4CD0-BDDA-8E5988DF5D11}" type="slidenum">
              <a:rPr lang="en-US" smtClean="0"/>
              <a:pPr/>
              <a:t>17</a:t>
            </a:fld>
            <a:endParaRPr lang="en-US" dirty="0"/>
          </a:p>
        </p:txBody>
      </p:sp>
      <p:sp>
        <p:nvSpPr>
          <p:cNvPr id="6" name="TextBox 5"/>
          <p:cNvSpPr txBox="1"/>
          <p:nvPr/>
        </p:nvSpPr>
        <p:spPr>
          <a:xfrm>
            <a:off x="1600200" y="6553200"/>
            <a:ext cx="4343400" cy="261610"/>
          </a:xfrm>
          <a:prstGeom prst="rect">
            <a:avLst/>
          </a:prstGeom>
          <a:noFill/>
        </p:spPr>
        <p:txBody>
          <a:bodyPr wrap="square" rtlCol="0">
            <a:spAutoFit/>
          </a:bodyPr>
          <a:lstStyle/>
          <a:p>
            <a:r>
              <a:rPr lang="en-US" sz="1100" i="1" dirty="0" smtClean="0">
                <a:solidFill>
                  <a:schemeClr val="tx1">
                    <a:lumMod val="50000"/>
                    <a:lumOff val="50000"/>
                  </a:schemeClr>
                </a:solidFill>
              </a:rPr>
              <a:t>Source: Las Virgenes Municipal Water District</a:t>
            </a:r>
            <a:endParaRPr lang="en-US" sz="1100" i="1" dirty="0">
              <a:solidFill>
                <a:schemeClr val="tx1">
                  <a:lumMod val="50000"/>
                  <a:lumOff val="50000"/>
                </a:schemeClr>
              </a:solidFill>
            </a:endParaRPr>
          </a:p>
        </p:txBody>
      </p:sp>
      <p:graphicFrame>
        <p:nvGraphicFramePr>
          <p:cNvPr id="8" name="Chart 7"/>
          <p:cNvGraphicFramePr>
            <a:graphicFrameLocks/>
          </p:cNvGraphicFramePr>
          <p:nvPr/>
        </p:nvGraphicFramePr>
        <p:xfrm>
          <a:off x="304800" y="1066800"/>
          <a:ext cx="8439150" cy="50514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lstStyle/>
          <a:p>
            <a:pPr>
              <a:lnSpc>
                <a:spcPts val="3200"/>
              </a:lnSpc>
            </a:pPr>
            <a:r>
              <a:rPr lang="en-US" sz="3200" dirty="0" smtClean="0"/>
              <a:t>Comparative Single Family Bi-Monthly</a:t>
            </a:r>
            <a:br>
              <a:rPr lang="en-US" sz="3200" dirty="0" smtClean="0"/>
            </a:br>
            <a:r>
              <a:rPr lang="en-US" sz="3200" dirty="0" smtClean="0"/>
              <a:t>Sanitation Rates</a:t>
            </a:r>
            <a:endParaRPr lang="en-US" sz="3200" dirty="0"/>
          </a:p>
        </p:txBody>
      </p:sp>
      <p:sp>
        <p:nvSpPr>
          <p:cNvPr id="4" name="Slide Number Placeholder 3"/>
          <p:cNvSpPr>
            <a:spLocks noGrp="1"/>
          </p:cNvSpPr>
          <p:nvPr>
            <p:ph type="sldNum" sz="quarter" idx="12"/>
          </p:nvPr>
        </p:nvSpPr>
        <p:spPr/>
        <p:txBody>
          <a:bodyPr/>
          <a:lstStyle/>
          <a:p>
            <a:fld id="{B6A47DB7-EC0A-4CD0-BDDA-8E5988DF5D11}" type="slidenum">
              <a:rPr lang="en-US" smtClean="0"/>
              <a:pPr/>
              <a:t>18</a:t>
            </a:fld>
            <a:endParaRPr lang="en-US" dirty="0"/>
          </a:p>
        </p:txBody>
      </p:sp>
      <p:sp>
        <p:nvSpPr>
          <p:cNvPr id="5" name="TextBox 4"/>
          <p:cNvSpPr txBox="1"/>
          <p:nvPr/>
        </p:nvSpPr>
        <p:spPr>
          <a:xfrm>
            <a:off x="1600200" y="6172200"/>
            <a:ext cx="4724400" cy="600164"/>
          </a:xfrm>
          <a:prstGeom prst="rect">
            <a:avLst/>
          </a:prstGeom>
          <a:noFill/>
        </p:spPr>
        <p:txBody>
          <a:bodyPr wrap="square" rtlCol="0">
            <a:spAutoFit/>
          </a:bodyPr>
          <a:lstStyle/>
          <a:p>
            <a:pPr marL="228600" indent="-228600">
              <a:buAutoNum type="arabicParenBoth"/>
            </a:pPr>
            <a:r>
              <a:rPr lang="en-US" sz="1100" dirty="0" smtClean="0"/>
              <a:t>Other agency rates are as of September 2012 and are subject to change.</a:t>
            </a:r>
          </a:p>
          <a:p>
            <a:pPr marL="228600" indent="-228600">
              <a:buAutoNum type="arabicParenBoth"/>
            </a:pPr>
            <a:endParaRPr lang="en-US" sz="1100" i="1" dirty="0" smtClean="0">
              <a:solidFill>
                <a:schemeClr val="tx1">
                  <a:lumMod val="50000"/>
                  <a:lumOff val="50000"/>
                </a:schemeClr>
              </a:solidFill>
            </a:endParaRPr>
          </a:p>
          <a:p>
            <a:r>
              <a:rPr lang="en-US" sz="1100" i="1" dirty="0" smtClean="0">
                <a:solidFill>
                  <a:schemeClr val="tx1">
                    <a:lumMod val="50000"/>
                    <a:lumOff val="50000"/>
                  </a:schemeClr>
                </a:solidFill>
              </a:rPr>
              <a:t>Source: Las Virgenes Municipal Water District</a:t>
            </a:r>
            <a:endParaRPr lang="en-US" sz="1100" i="1" dirty="0">
              <a:solidFill>
                <a:schemeClr val="tx1">
                  <a:lumMod val="50000"/>
                  <a:lumOff val="50000"/>
                </a:schemeClr>
              </a:solidFill>
            </a:endParaRPr>
          </a:p>
        </p:txBody>
      </p:sp>
      <p:graphicFrame>
        <p:nvGraphicFramePr>
          <p:cNvPr id="23555" name="Object 3"/>
          <p:cNvGraphicFramePr>
            <a:graphicFrameLocks noChangeAspect="1"/>
          </p:cNvGraphicFramePr>
          <p:nvPr/>
        </p:nvGraphicFramePr>
        <p:xfrm>
          <a:off x="914400" y="1295400"/>
          <a:ext cx="7459663" cy="4395788"/>
        </p:xfrm>
        <a:graphic>
          <a:graphicData uri="http://schemas.openxmlformats.org/presentationml/2006/ole">
            <mc:AlternateContent xmlns:mc="http://schemas.openxmlformats.org/markup-compatibility/2006">
              <mc:Choice xmlns:v="urn:schemas-microsoft-com:vml" Requires="v">
                <p:oleObj spid="_x0000_s23556" name="Worksheet" r:id="rId4" imgW="4267200" imgH="2514600" progId="Excel.Sheet.8">
                  <p:embed/>
                </p:oleObj>
              </mc:Choice>
              <mc:Fallback>
                <p:oleObj name="Worksheet" r:id="rId4" imgW="4267200" imgH="2514600" progId="Excel.Shee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95400"/>
                        <a:ext cx="7459663" cy="439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Sanitation Rates</a:t>
            </a:r>
            <a:endParaRPr lang="en-US" dirty="0"/>
          </a:p>
        </p:txBody>
      </p:sp>
      <p:sp>
        <p:nvSpPr>
          <p:cNvPr id="4" name="Slide Number Placeholder 3"/>
          <p:cNvSpPr>
            <a:spLocks noGrp="1"/>
          </p:cNvSpPr>
          <p:nvPr>
            <p:ph type="sldNum" sz="quarter" idx="12"/>
          </p:nvPr>
        </p:nvSpPr>
        <p:spPr/>
        <p:txBody>
          <a:bodyPr/>
          <a:lstStyle/>
          <a:p>
            <a:fld id="{B6A47DB7-EC0A-4CD0-BDDA-8E5988DF5D11}" type="slidenum">
              <a:rPr lang="en-US" smtClean="0"/>
              <a:pPr/>
              <a:t>19</a:t>
            </a:fld>
            <a:endParaRPr lang="en-US" dirty="0"/>
          </a:p>
        </p:txBody>
      </p:sp>
      <p:sp>
        <p:nvSpPr>
          <p:cNvPr id="5" name="TextBox 4"/>
          <p:cNvSpPr txBox="1"/>
          <p:nvPr/>
        </p:nvSpPr>
        <p:spPr>
          <a:xfrm>
            <a:off x="1600200" y="6553200"/>
            <a:ext cx="4343400" cy="261610"/>
          </a:xfrm>
          <a:prstGeom prst="rect">
            <a:avLst/>
          </a:prstGeom>
          <a:noFill/>
        </p:spPr>
        <p:txBody>
          <a:bodyPr wrap="square" rtlCol="0">
            <a:spAutoFit/>
          </a:bodyPr>
          <a:lstStyle/>
          <a:p>
            <a:r>
              <a:rPr lang="en-US" sz="1100" i="1" dirty="0" smtClean="0">
                <a:solidFill>
                  <a:schemeClr val="tx1">
                    <a:lumMod val="50000"/>
                    <a:lumOff val="50000"/>
                  </a:schemeClr>
                </a:solidFill>
              </a:rPr>
              <a:t>Source: Las Virgenes Municipal Water District</a:t>
            </a:r>
            <a:endParaRPr lang="en-US" sz="1100" i="1" dirty="0">
              <a:solidFill>
                <a:schemeClr val="tx1">
                  <a:lumMod val="50000"/>
                  <a:lumOff val="50000"/>
                </a:schemeClr>
              </a:solidFill>
            </a:endParaRPr>
          </a:p>
        </p:txBody>
      </p:sp>
      <p:graphicFrame>
        <p:nvGraphicFramePr>
          <p:cNvPr id="6" name="Table 5"/>
          <p:cNvGraphicFramePr>
            <a:graphicFrameLocks noGrp="1"/>
          </p:cNvGraphicFramePr>
          <p:nvPr/>
        </p:nvGraphicFramePr>
        <p:xfrm>
          <a:off x="457201" y="1713759"/>
          <a:ext cx="3886199" cy="3299209"/>
        </p:xfrm>
        <a:graphic>
          <a:graphicData uri="http://schemas.openxmlformats.org/drawingml/2006/table">
            <a:tbl>
              <a:tblPr/>
              <a:tblGrid>
                <a:gridCol w="519603"/>
                <a:gridCol w="930956"/>
                <a:gridCol w="608910"/>
                <a:gridCol w="608910"/>
                <a:gridCol w="608910"/>
                <a:gridCol w="608910"/>
              </a:tblGrid>
              <a:tr h="498311">
                <a:tc>
                  <a:txBody>
                    <a:bodyPr/>
                    <a:lstStyle/>
                    <a:p>
                      <a:pPr algn="l" fontAlgn="b"/>
                      <a:r>
                        <a:rPr lang="en-US" sz="1000" b="0" i="0" u="none" strike="noStrike" dirty="0">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b"/>
                      <a:r>
                        <a:rPr lang="en-US" sz="1000" b="1" i="1" u="none" strike="noStrike" dirty="0">
                          <a:solidFill>
                            <a:schemeClr val="bg1"/>
                          </a:solidFill>
                          <a:latin typeface="+mj-lt"/>
                        </a:rPr>
                        <a:t>Prior Charges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b"/>
                      <a:r>
                        <a:rPr lang="en-US" sz="1000" b="1" i="1" u="none" strike="noStrike" dirty="0">
                          <a:solidFill>
                            <a:schemeClr val="bg1"/>
                          </a:solidFill>
                          <a:latin typeface="+mj-lt"/>
                        </a:rPr>
                        <a:t>Winter Water Use (HCF)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b"/>
                      <a:r>
                        <a:rPr lang="en-US" sz="1000" b="1" i="1" u="none" strike="noStrike" dirty="0">
                          <a:solidFill>
                            <a:schemeClr val="bg1"/>
                          </a:solidFill>
                          <a:latin typeface="+mj-lt"/>
                        </a:rPr>
                        <a:t>1-Jan-13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b"/>
                      <a:r>
                        <a:rPr lang="en-US" sz="1000" b="1" i="1" u="none" strike="noStrike" dirty="0">
                          <a:solidFill>
                            <a:schemeClr val="bg1"/>
                          </a:solidFill>
                          <a:latin typeface="+mj-lt"/>
                        </a:rPr>
                        <a:t>FY 2013-14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b"/>
                      <a:r>
                        <a:rPr lang="en-US" sz="1000" b="1" i="1" u="none" strike="noStrike" dirty="0">
                          <a:solidFill>
                            <a:schemeClr val="bg1"/>
                          </a:solidFill>
                          <a:latin typeface="+mj-lt"/>
                        </a:rPr>
                        <a:t>FY 2014-15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r>
              <a:tr h="166104">
                <a:tc rowSpan="7">
                  <a:txBody>
                    <a:bodyPr/>
                    <a:lstStyle/>
                    <a:p>
                      <a:pPr algn="ctr" fontAlgn="ctr"/>
                      <a:r>
                        <a:rPr lang="en-US" sz="1000" b="1" i="0" u="none" strike="noStrike" dirty="0">
                          <a:latin typeface="+mj-lt"/>
                        </a:rPr>
                        <a:t>Single Family</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n-US" sz="1000" b="0" i="0" u="none" strike="noStrike" dirty="0">
                          <a:latin typeface="+mj-lt"/>
                        </a:rPr>
                        <a:t>$108.00 </a:t>
                      </a:r>
                      <a:br>
                        <a:rPr lang="en-US" sz="1000" b="0" i="0" u="none" strike="noStrike" dirty="0">
                          <a:latin typeface="+mj-lt"/>
                        </a:rPr>
                      </a:br>
                      <a:r>
                        <a:rPr lang="en-US" sz="1000" b="0" i="0" u="none" strike="noStrike" dirty="0">
                          <a:latin typeface="+mj-lt"/>
                        </a:rPr>
                        <a:t>flat rate</a:t>
                      </a:r>
                      <a:r>
                        <a:rPr lang="en-US" sz="1000" b="0" i="0" u="none" strike="noStrike" baseline="30000" dirty="0">
                          <a:latin typeface="+mj-lt"/>
                        </a:rPr>
                        <a:t>(1)</a:t>
                      </a:r>
                      <a:endParaRPr lang="en-US" sz="1000" b="0" i="0" u="none" strike="noStrike" dirty="0">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latin typeface="+mj-lt"/>
                        </a:rPr>
                        <a:t>10 or less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$74.31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$74.31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$75.80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104">
                <a:tc vMerge="1">
                  <a:txBody>
                    <a:bodyPr/>
                    <a:lstStyle/>
                    <a:p>
                      <a:endParaRPr lang="en-US"/>
                    </a:p>
                  </a:txBody>
                  <a:tcPr/>
                </a:tc>
                <a:tc vMerge="1">
                  <a:txBody>
                    <a:bodyPr/>
                    <a:lstStyle/>
                    <a:p>
                      <a:endParaRPr lang="en-US"/>
                    </a:p>
                  </a:txBody>
                  <a:tcPr/>
                </a:tc>
                <a:tc>
                  <a:txBody>
                    <a:bodyPr/>
                    <a:lstStyle/>
                    <a:p>
                      <a:pPr algn="ctr" fontAlgn="b"/>
                      <a:r>
                        <a:rPr lang="en-US" sz="1000" b="0" i="0" u="none" strike="noStrike" dirty="0">
                          <a:latin typeface="+mj-lt"/>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$80.02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$80.02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$81.63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104">
                <a:tc vMerge="1">
                  <a:txBody>
                    <a:bodyPr/>
                    <a:lstStyle/>
                    <a:p>
                      <a:endParaRPr lang="en-US"/>
                    </a:p>
                  </a:txBody>
                  <a:tcPr/>
                </a:tc>
                <a:tc vMerge="1">
                  <a:txBody>
                    <a:bodyPr/>
                    <a:lstStyle/>
                    <a:p>
                      <a:endParaRPr lang="en-US"/>
                    </a:p>
                  </a:txBody>
                  <a:tcPr/>
                </a:tc>
                <a:tc>
                  <a:txBody>
                    <a:bodyPr/>
                    <a:lstStyle/>
                    <a:p>
                      <a:pPr algn="ctr" fontAlgn="b"/>
                      <a:r>
                        <a:rPr lang="en-US" sz="1000" b="0" i="0" u="none" strike="noStrike" dirty="0">
                          <a:latin typeface="+mj-lt"/>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$85.73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$85.73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$87.45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104">
                <a:tc vMerge="1">
                  <a:txBody>
                    <a:bodyPr/>
                    <a:lstStyle/>
                    <a:p>
                      <a:endParaRPr lang="en-US"/>
                    </a:p>
                  </a:txBody>
                  <a:tcPr/>
                </a:tc>
                <a:tc vMerge="1">
                  <a:txBody>
                    <a:bodyPr/>
                    <a:lstStyle/>
                    <a:p>
                      <a:endParaRPr lang="en-US"/>
                    </a:p>
                  </a:txBody>
                  <a:tcPr/>
                </a:tc>
                <a:tc>
                  <a:txBody>
                    <a:bodyPr/>
                    <a:lstStyle/>
                    <a:p>
                      <a:pPr algn="ctr" fontAlgn="b"/>
                      <a:r>
                        <a:rPr lang="en-US" sz="1000" b="0" i="0" u="none" strike="noStrike" dirty="0">
                          <a:latin typeface="+mj-lt"/>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$91.44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$91.44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$93.27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104">
                <a:tc vMerge="1">
                  <a:txBody>
                    <a:bodyPr/>
                    <a:lstStyle/>
                    <a:p>
                      <a:endParaRPr lang="en-US"/>
                    </a:p>
                  </a:txBody>
                  <a:tcPr/>
                </a:tc>
                <a:tc vMerge="1">
                  <a:txBody>
                    <a:bodyPr/>
                    <a:lstStyle/>
                    <a:p>
                      <a:endParaRPr lang="en-US"/>
                    </a:p>
                  </a:txBody>
                  <a:tcPr/>
                </a:tc>
                <a:tc>
                  <a:txBody>
                    <a:bodyPr/>
                    <a:lstStyle/>
                    <a:p>
                      <a:pPr algn="ctr" fontAlgn="b"/>
                      <a:r>
                        <a:rPr lang="en-US" sz="1000" b="0" i="0" u="none" strike="noStrike" dirty="0">
                          <a:latin typeface="+mj-lt"/>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$97.15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$97.15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$99.10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104">
                <a:tc vMerge="1">
                  <a:txBody>
                    <a:bodyPr/>
                    <a:lstStyle/>
                    <a:p>
                      <a:endParaRPr lang="en-US"/>
                    </a:p>
                  </a:txBody>
                  <a:tcPr/>
                </a:tc>
                <a:tc vMerge="1">
                  <a:txBody>
                    <a:bodyPr/>
                    <a:lstStyle/>
                    <a:p>
                      <a:endParaRPr lang="en-US"/>
                    </a:p>
                  </a:txBody>
                  <a:tcPr/>
                </a:tc>
                <a:tc>
                  <a:txBody>
                    <a:bodyPr/>
                    <a:lstStyle/>
                    <a:p>
                      <a:pPr algn="ctr" fontAlgn="b"/>
                      <a:r>
                        <a:rPr lang="en-US" sz="1000" b="0" i="0" u="none" strike="noStrike" dirty="0">
                          <a:latin typeface="+mj-lt"/>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$102.86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$102.86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$104.92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104">
                <a:tc vMerge="1">
                  <a:txBody>
                    <a:bodyPr/>
                    <a:lstStyle/>
                    <a:p>
                      <a:endParaRPr lang="en-US"/>
                    </a:p>
                  </a:txBody>
                  <a:tcPr/>
                </a:tc>
                <a:tc vMerge="1">
                  <a:txBody>
                    <a:bodyPr/>
                    <a:lstStyle/>
                    <a:p>
                      <a:endParaRPr lang="en-US"/>
                    </a:p>
                  </a:txBody>
                  <a:tcPr/>
                </a:tc>
                <a:tc>
                  <a:txBody>
                    <a:bodyPr/>
                    <a:lstStyle/>
                    <a:p>
                      <a:pPr algn="ctr" fontAlgn="b"/>
                      <a:r>
                        <a:rPr lang="en-US" sz="1000" b="0" i="0" u="none" strike="noStrike" dirty="0">
                          <a:latin typeface="+mj-lt"/>
                        </a:rPr>
                        <a:t>16 or more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$108.56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$108.56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$110.74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4245">
                <a:tc>
                  <a:txBody>
                    <a:bodyPr/>
                    <a:lstStyle/>
                    <a:p>
                      <a:pPr algn="ctr" fontAlgn="t"/>
                      <a:endParaRPr lang="en-US" sz="1000" b="1" i="0" u="none" strike="noStrike" dirty="0" smtClean="0">
                        <a:latin typeface="+mj-lt"/>
                      </a:endParaRPr>
                    </a:p>
                    <a:p>
                      <a:pPr algn="ctr" fontAlgn="t"/>
                      <a:r>
                        <a:rPr lang="en-US" sz="1000" b="1" i="0" u="none" strike="noStrike" dirty="0" smtClean="0">
                          <a:latin typeface="+mj-lt"/>
                        </a:rPr>
                        <a:t>Multi-Family</a:t>
                      </a:r>
                      <a:endParaRPr lang="en-US" sz="1000" b="1" i="0" u="none" strike="noStrike" dirty="0">
                        <a:latin typeface="+mj-lt"/>
                      </a:endParaRPr>
                    </a:p>
                  </a:txBody>
                  <a:tcPr marL="9525" marR="9525" marT="9525"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mj-lt"/>
                        </a:rPr>
                        <a:t>$68.03 </a:t>
                      </a:r>
                      <a:br>
                        <a:rPr lang="en-US" sz="1000" b="0" i="0" u="none" strike="noStrike" dirty="0">
                          <a:latin typeface="+mj-lt"/>
                        </a:rPr>
                      </a:br>
                      <a:r>
                        <a:rPr lang="en-US" sz="1000" b="0" i="0" u="none" strike="noStrike" dirty="0" smtClean="0">
                          <a:latin typeface="+mj-lt"/>
                        </a:rPr>
                        <a:t>flat </a:t>
                      </a:r>
                      <a:r>
                        <a:rPr lang="en-US" sz="1000" b="0" i="0" u="none" strike="noStrike" dirty="0">
                          <a:latin typeface="+mj-lt"/>
                        </a:rPr>
                        <a:t>rate</a:t>
                      </a:r>
                      <a:r>
                        <a:rPr lang="en-US" sz="1000" b="0" i="0" u="none" strike="noStrike" baseline="30000" dirty="0">
                          <a:latin typeface="+mj-lt"/>
                        </a:rPr>
                        <a:t>(2)</a:t>
                      </a:r>
                      <a:endParaRPr lang="en-US" sz="1000" b="0" i="0" u="none" strike="noStrike" dirty="0">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mj-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mj-lt"/>
                        </a:rPr>
                        <a:t>$68.59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mj-lt"/>
                        </a:rPr>
                        <a:t>$</a:t>
                      </a:r>
                      <a:r>
                        <a:rPr lang="en-US" sz="1000" b="0" i="0" u="none" strike="noStrike" dirty="0" smtClean="0">
                          <a:latin typeface="+mj-lt"/>
                        </a:rPr>
                        <a:t>68.59</a:t>
                      </a:r>
                      <a:endParaRPr lang="en-US" sz="1000" b="0" i="0" u="none" strike="noStrike" dirty="0">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mj-lt"/>
                        </a:rPr>
                        <a:t>$69.97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2719">
                <a:tc gridSpan="6">
                  <a:txBody>
                    <a:bodyPr/>
                    <a:lstStyle/>
                    <a:p>
                      <a:pPr algn="l" fontAlgn="b"/>
                      <a:r>
                        <a:rPr lang="en-US" sz="1000" b="0" i="0" u="none" strike="noStrike" dirty="0">
                          <a:latin typeface="+mj-lt"/>
                        </a:rPr>
                        <a:t>Notes:</a:t>
                      </a:r>
                      <a:br>
                        <a:rPr lang="en-US" sz="1000" b="0" i="0" u="none" strike="noStrike" dirty="0">
                          <a:latin typeface="+mj-lt"/>
                        </a:rPr>
                      </a:br>
                      <a:r>
                        <a:rPr lang="en-US" sz="1000" b="0" i="0" u="none" strike="noStrike" dirty="0">
                          <a:latin typeface="+mj-lt"/>
                        </a:rPr>
                        <a:t>(1) A 10% discount applies if potable water usage is 16 hcf or less ($97.20 bimonthly).  There is no discount under the </a:t>
                      </a:r>
                      <a:r>
                        <a:rPr lang="en-US" sz="1000" b="0" i="0" u="none" strike="noStrike" dirty="0" smtClean="0">
                          <a:latin typeface="+mj-lt"/>
                        </a:rPr>
                        <a:t>proposed </a:t>
                      </a:r>
                      <a:r>
                        <a:rPr lang="en-US" sz="1000" b="0" i="0" u="none" strike="noStrike" dirty="0">
                          <a:latin typeface="+mj-lt"/>
                        </a:rPr>
                        <a:t>rates.</a:t>
                      </a:r>
                      <a:br>
                        <a:rPr lang="en-US" sz="1000" b="0" i="0" u="none" strike="noStrike" dirty="0">
                          <a:latin typeface="+mj-lt"/>
                        </a:rPr>
                      </a:br>
                      <a:r>
                        <a:rPr lang="en-US" sz="1000" b="0" i="0" u="none" strike="noStrike" dirty="0">
                          <a:latin typeface="+mj-lt"/>
                        </a:rPr>
                        <a:t>(2) A 10% discount applies if potable water usage is 12 hcf or less (each dwelling unit at $61.23 bimonthly).  There is no discount under the proposed rates.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7" name="Table 6"/>
          <p:cNvGraphicFramePr>
            <a:graphicFrameLocks noGrp="1"/>
          </p:cNvGraphicFramePr>
          <p:nvPr/>
        </p:nvGraphicFramePr>
        <p:xfrm>
          <a:off x="4648200" y="1713758"/>
          <a:ext cx="4317995" cy="3555573"/>
        </p:xfrm>
        <a:graphic>
          <a:graphicData uri="http://schemas.openxmlformats.org/drawingml/2006/table">
            <a:tbl>
              <a:tblPr/>
              <a:tblGrid>
                <a:gridCol w="936564"/>
                <a:gridCol w="931119"/>
                <a:gridCol w="612578"/>
                <a:gridCol w="612578"/>
                <a:gridCol w="612578"/>
                <a:gridCol w="612578"/>
              </a:tblGrid>
              <a:tr h="358130">
                <a:tc gridSpan="2">
                  <a:txBody>
                    <a:bodyPr/>
                    <a:lstStyle/>
                    <a:p>
                      <a:pPr algn="ctr" fontAlgn="b"/>
                      <a:r>
                        <a:rPr lang="en-US" sz="1000" b="1" i="1" u="none" strike="noStrike" dirty="0">
                          <a:solidFill>
                            <a:schemeClr val="bg1"/>
                          </a:solidFill>
                          <a:latin typeface="+mj-lt"/>
                        </a:rPr>
                        <a:t>Charges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hMerge="1">
                  <a:txBody>
                    <a:bodyPr/>
                    <a:lstStyle/>
                    <a:p>
                      <a:endParaRPr lang="en-US"/>
                    </a:p>
                  </a:txBody>
                  <a:tcPr/>
                </a:tc>
                <a:tc>
                  <a:txBody>
                    <a:bodyPr/>
                    <a:lstStyle/>
                    <a:p>
                      <a:pPr algn="ctr" fontAlgn="b"/>
                      <a:endParaRPr lang="en-US" sz="1000" b="1" i="1" u="none" strike="noStrike" dirty="0" smtClean="0">
                        <a:solidFill>
                          <a:schemeClr val="bg1"/>
                        </a:solidFill>
                        <a:latin typeface="+mj-lt"/>
                      </a:endParaRPr>
                    </a:p>
                    <a:p>
                      <a:pPr algn="ctr" fontAlgn="b"/>
                      <a:r>
                        <a:rPr lang="en-US" sz="1000" b="1" i="1" u="none" strike="noStrike" dirty="0" smtClean="0">
                          <a:solidFill>
                            <a:schemeClr val="bg1"/>
                          </a:solidFill>
                          <a:latin typeface="+mj-lt"/>
                        </a:rPr>
                        <a:t>Prior </a:t>
                      </a:r>
                      <a:r>
                        <a:rPr lang="en-US" sz="1000" b="1" i="1" u="none" strike="noStrike" dirty="0">
                          <a:solidFill>
                            <a:schemeClr val="bg1"/>
                          </a:solidFill>
                          <a:latin typeface="+mj-lt"/>
                        </a:rPr>
                        <a:t>Charges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b"/>
                      <a:r>
                        <a:rPr lang="en-US" sz="1000" b="1" i="1" u="none" strike="noStrike" dirty="0">
                          <a:solidFill>
                            <a:schemeClr val="bg1"/>
                          </a:solidFill>
                          <a:latin typeface="+mj-lt"/>
                        </a:rPr>
                        <a:t>1-Jan-13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b"/>
                      <a:r>
                        <a:rPr lang="en-US" sz="1000" b="1" i="1" u="none" strike="noStrike" dirty="0">
                          <a:solidFill>
                            <a:schemeClr val="bg1"/>
                          </a:solidFill>
                          <a:latin typeface="+mj-lt"/>
                        </a:rPr>
                        <a:t>FY 2013-14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b"/>
                      <a:r>
                        <a:rPr lang="en-US" sz="1000" b="1" i="1" u="none" strike="noStrike" dirty="0">
                          <a:solidFill>
                            <a:schemeClr val="bg1"/>
                          </a:solidFill>
                          <a:latin typeface="+mj-lt"/>
                        </a:rPr>
                        <a:t>FY 2014-15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r>
              <a:tr h="179065">
                <a:tc rowSpan="8">
                  <a:txBody>
                    <a:bodyPr/>
                    <a:lstStyle/>
                    <a:p>
                      <a:pPr algn="ctr" fontAlgn="ctr"/>
                      <a:r>
                        <a:rPr lang="en-US" sz="1000" b="1" i="0" u="none" strike="noStrike" dirty="0">
                          <a:latin typeface="+mj-lt"/>
                        </a:rPr>
                        <a:t>Commercial</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en-US" sz="1000" b="0" i="0" u="none" strike="noStrike" dirty="0">
                          <a:latin typeface="+mj-lt"/>
                        </a:rPr>
                        <a:t>Fixed Charges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8130">
                <a:tc vMerge="1">
                  <a:txBody>
                    <a:bodyPr/>
                    <a:lstStyle/>
                    <a:p>
                      <a:endParaRPr lang="en-US"/>
                    </a:p>
                  </a:txBody>
                  <a:tcPr/>
                </a:tc>
                <a:tc>
                  <a:txBody>
                    <a:bodyPr/>
                    <a:lstStyle/>
                    <a:p>
                      <a:pPr algn="l" fontAlgn="ctr"/>
                      <a:r>
                        <a:rPr lang="en-US" sz="1000" b="0" i="0" u="none" strike="noStrike" dirty="0">
                          <a:latin typeface="+mj-lt"/>
                        </a:rPr>
                        <a:t>Account Service Charge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$17.21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$17.21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$17.21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$17.56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972">
                <a:tc vMerge="1">
                  <a:txBody>
                    <a:bodyPr/>
                    <a:lstStyle/>
                    <a:p>
                      <a:endParaRPr lang="en-US"/>
                    </a:p>
                  </a:txBody>
                  <a:tcPr/>
                </a:tc>
                <a:tc>
                  <a:txBody>
                    <a:bodyPr/>
                    <a:lstStyle/>
                    <a:p>
                      <a:pPr algn="l" fontAlgn="ctr"/>
                      <a:r>
                        <a:rPr lang="en-US" sz="1000" b="0" i="0" u="none" strike="noStrike" dirty="0">
                          <a:latin typeface="+mj-lt"/>
                        </a:rPr>
                        <a:t>Per ERU</a:t>
                      </a:r>
                      <a:r>
                        <a:rPr lang="en-US" sz="1000" b="0" i="0" u="none" strike="noStrike" baseline="30000" dirty="0">
                          <a:latin typeface="+mj-lt"/>
                        </a:rPr>
                        <a:t>(3) Charge</a:t>
                      </a:r>
                      <a:endParaRPr lang="en-US" sz="1000" b="0" i="0" u="none" strike="noStrike" dirty="0">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dirty="0">
                          <a:latin typeface="+mj-lt"/>
                        </a:rPr>
                        <a:t>$90.79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$91.35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$91.35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$93.18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972">
                <a:tc vMerge="1">
                  <a:txBody>
                    <a:bodyPr/>
                    <a:lstStyle/>
                    <a:p>
                      <a:endParaRPr lang="en-US"/>
                    </a:p>
                  </a:txBody>
                  <a:tcPr/>
                </a:tc>
                <a:tc gridSpan="5">
                  <a:txBody>
                    <a:bodyPr/>
                    <a:lstStyle/>
                    <a:p>
                      <a:pPr algn="l" fontAlgn="b"/>
                      <a:r>
                        <a:rPr lang="en-US" sz="1000" b="0" i="0" u="none" strike="noStrike" dirty="0" smtClean="0">
                          <a:latin typeface="+mj-lt"/>
                        </a:rPr>
                        <a:t>Variable </a:t>
                      </a:r>
                      <a:r>
                        <a:rPr lang="en-US" sz="1000" b="0" i="0" u="none" strike="noStrike" dirty="0">
                          <a:latin typeface="+mj-lt"/>
                        </a:rPr>
                        <a:t>Charge</a:t>
                      </a:r>
                      <a:r>
                        <a:rPr lang="en-US" sz="1000" b="0" i="0" u="none" strike="noStrike" baseline="30000" dirty="0">
                          <a:latin typeface="+mj-lt"/>
                        </a:rPr>
                        <a:t>(4)</a:t>
                      </a:r>
                      <a:endParaRPr lang="en-US" sz="1000" b="0" i="0" u="none" strike="noStrike" dirty="0">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3173">
                <a:tc vMerge="1">
                  <a:txBody>
                    <a:bodyPr/>
                    <a:lstStyle/>
                    <a:p>
                      <a:endParaRPr lang="en-US"/>
                    </a:p>
                  </a:txBody>
                  <a:tcPr/>
                </a:tc>
                <a:tc>
                  <a:txBody>
                    <a:bodyPr/>
                    <a:lstStyle/>
                    <a:p>
                      <a:pPr algn="l" fontAlgn="ctr"/>
                      <a:r>
                        <a:rPr lang="en-US" sz="1000" b="0" i="0" u="none" strike="noStrike" dirty="0">
                          <a:latin typeface="+mj-lt"/>
                        </a:rPr>
                        <a:t>Class 1 (In excess of 29.5 hcf)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$3.10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$3.10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$3.16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3173">
                <a:tc vMerge="1">
                  <a:txBody>
                    <a:bodyPr/>
                    <a:lstStyle/>
                    <a:p>
                      <a:endParaRPr lang="en-US"/>
                    </a:p>
                  </a:txBody>
                  <a:tcPr/>
                </a:tc>
                <a:tc>
                  <a:txBody>
                    <a:bodyPr/>
                    <a:lstStyle/>
                    <a:p>
                      <a:pPr algn="l" fontAlgn="ctr"/>
                      <a:r>
                        <a:rPr lang="en-US" sz="1000" b="0" i="0" u="none" strike="noStrike" dirty="0">
                          <a:latin typeface="+mj-lt"/>
                        </a:rPr>
                        <a:t>Class 2 (In excess of 17.3 hcf)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$5.25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$5.29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$5.29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$5.39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3173">
                <a:tc vMerge="1">
                  <a:txBody>
                    <a:bodyPr/>
                    <a:lstStyle/>
                    <a:p>
                      <a:endParaRPr lang="en-US"/>
                    </a:p>
                  </a:txBody>
                  <a:tcPr/>
                </a:tc>
                <a:tc>
                  <a:txBody>
                    <a:bodyPr/>
                    <a:lstStyle/>
                    <a:p>
                      <a:pPr algn="l" fontAlgn="ctr"/>
                      <a:r>
                        <a:rPr lang="en-US" sz="1000" b="0" i="0" u="none" strike="noStrike" dirty="0">
                          <a:latin typeface="+mj-lt"/>
                        </a:rPr>
                        <a:t>Class 3 (In excess of 11.4 hcf)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$7.96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$8.02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$8.02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mj-lt"/>
                        </a:rPr>
                        <a:t>$8.18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065">
                <a:tc vMerge="1">
                  <a:txBody>
                    <a:bodyPr/>
                    <a:lstStyle/>
                    <a:p>
                      <a:endParaRPr lang="en-US"/>
                    </a:p>
                  </a:txBody>
                  <a:tcPr/>
                </a:tc>
                <a:tc>
                  <a:txBody>
                    <a:bodyPr/>
                    <a:lstStyle/>
                    <a:p>
                      <a:pPr algn="l" fontAlgn="ctr"/>
                      <a:r>
                        <a:rPr lang="en-US" sz="1000" b="0" i="0" u="none" strike="noStrike" dirty="0">
                          <a:latin typeface="+mj-lt"/>
                        </a:rPr>
                        <a:t>Class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1000" b="0" i="0" u="none" strike="noStrike" dirty="0">
                          <a:latin typeface="+mj-lt"/>
                        </a:rPr>
                        <a:t>As determined by the General Manager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601148">
                <a:tc gridSpan="6">
                  <a:txBody>
                    <a:bodyPr/>
                    <a:lstStyle/>
                    <a:p>
                      <a:pPr algn="l" fontAlgn="b"/>
                      <a:r>
                        <a:rPr lang="en-US" sz="1000" b="0" i="0" u="none" strike="noStrike" dirty="0">
                          <a:latin typeface="+mj-lt"/>
                        </a:rPr>
                        <a:t>Notes:</a:t>
                      </a:r>
                      <a:br>
                        <a:rPr lang="en-US" sz="1000" b="0" i="0" u="none" strike="noStrike" dirty="0">
                          <a:latin typeface="+mj-lt"/>
                        </a:rPr>
                      </a:br>
                      <a:r>
                        <a:rPr lang="en-US" sz="1000" b="0" i="0" u="none" strike="noStrike" dirty="0">
                          <a:latin typeface="+mj-lt"/>
                        </a:rPr>
                        <a:t>(3) ERU is Equivalent Residential Unit or the water use pattern of a typical single family residence.</a:t>
                      </a:r>
                      <a:br>
                        <a:rPr lang="en-US" sz="1000" b="0" i="0" u="none" strike="noStrike" dirty="0">
                          <a:latin typeface="+mj-lt"/>
                        </a:rPr>
                      </a:br>
                      <a:r>
                        <a:rPr lang="en-US" sz="1000" b="0" i="0" u="none" strike="noStrike" dirty="0" smtClean="0">
                          <a:latin typeface="+mj-lt"/>
                        </a:rPr>
                        <a:t>(4) </a:t>
                      </a:r>
                      <a:r>
                        <a:rPr lang="en-US" sz="1000" b="0" i="0" u="none" strike="noStrike" dirty="0">
                          <a:latin typeface="+mj-lt"/>
                        </a:rPr>
                        <a:t>Sewage class depends on the type of business.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graphicFrame>
        <p:nvGraphicFramePr>
          <p:cNvPr id="4" name="Table 3"/>
          <p:cNvGraphicFramePr>
            <a:graphicFrameLocks noGrp="1"/>
          </p:cNvGraphicFramePr>
          <p:nvPr/>
        </p:nvGraphicFramePr>
        <p:xfrm>
          <a:off x="685800" y="1447800"/>
          <a:ext cx="7848600" cy="3571240"/>
        </p:xfrm>
        <a:graphic>
          <a:graphicData uri="http://schemas.openxmlformats.org/drawingml/2006/table">
            <a:tbl>
              <a:tblPr firstRow="1" bandRow="1">
                <a:tableStyleId>{5C22544A-7EE6-4342-B048-85BDC9FD1C3A}</a:tableStyleId>
              </a:tblPr>
              <a:tblGrid>
                <a:gridCol w="838200"/>
                <a:gridCol w="5791200"/>
                <a:gridCol w="1219200"/>
              </a:tblGrid>
              <a:tr h="370840">
                <a:tc gridSpan="2">
                  <a:txBody>
                    <a:bodyPr/>
                    <a:lstStyle/>
                    <a:p>
                      <a:r>
                        <a:rPr lang="en-US" dirty="0" smtClean="0"/>
                        <a:t>  Section</a:t>
                      </a:r>
                      <a:endParaRPr lang="en-US" dirty="0"/>
                    </a:p>
                  </a:txBody>
                  <a:tcPr>
                    <a:solidFill>
                      <a:srgbClr val="006000"/>
                    </a:solidFill>
                  </a:tcPr>
                </a:tc>
                <a:tc hMerge="1">
                  <a:txBody>
                    <a:bodyPr/>
                    <a:lstStyle/>
                    <a:p>
                      <a:endParaRPr lang="en-US" dirty="0"/>
                    </a:p>
                  </a:txBody>
                  <a:tcPr>
                    <a:solidFill>
                      <a:srgbClr val="006000"/>
                    </a:solidFill>
                  </a:tcPr>
                </a:tc>
                <a:tc>
                  <a:txBody>
                    <a:bodyPr/>
                    <a:lstStyle/>
                    <a:p>
                      <a:pPr algn="ctr"/>
                      <a:r>
                        <a:rPr lang="en-US" dirty="0" smtClean="0"/>
                        <a:t>Page</a:t>
                      </a:r>
                      <a:endParaRPr lang="en-US" dirty="0"/>
                    </a:p>
                  </a:txBody>
                  <a:tcPr>
                    <a:solidFill>
                      <a:srgbClr val="006000"/>
                    </a:solidFill>
                  </a:tcPr>
                </a:tc>
              </a:tr>
              <a:tr h="370840">
                <a:tc>
                  <a:txBody>
                    <a:bodyPr/>
                    <a:lstStyle/>
                    <a:p>
                      <a:pPr algn="ctr"/>
                      <a:r>
                        <a:rPr lang="en-US" sz="2400" dirty="0" smtClean="0">
                          <a:solidFill>
                            <a:srgbClr val="5A2781"/>
                          </a:solidFill>
                          <a:effectLst>
                            <a:outerShdw blurRad="38100" dist="38100" dir="2700000" algn="tl">
                              <a:srgbClr val="000000">
                                <a:alpha val="43137"/>
                              </a:srgbClr>
                            </a:outerShdw>
                          </a:effectLst>
                        </a:rPr>
                        <a:t>A</a:t>
                      </a:r>
                      <a:endParaRPr lang="en-US" sz="2400" dirty="0">
                        <a:solidFill>
                          <a:srgbClr val="5A2781"/>
                        </a:solidFill>
                        <a:effectLst>
                          <a:outerShdw blurRad="38100" dist="38100" dir="2700000" algn="tl">
                            <a:srgbClr val="000000">
                              <a:alpha val="43137"/>
                            </a:srgbClr>
                          </a:outerShdw>
                        </a:effectLst>
                      </a:endParaRPr>
                    </a:p>
                  </a:txBody>
                  <a:tcPr>
                    <a:solidFill>
                      <a:schemeClr val="bg1">
                        <a:lumMod val="85000"/>
                      </a:schemeClr>
                    </a:solidFill>
                  </a:tcPr>
                </a:tc>
                <a:tc>
                  <a:txBody>
                    <a:bodyPr/>
                    <a:lstStyle/>
                    <a:p>
                      <a:r>
                        <a:rPr lang="en-US" sz="2400" dirty="0" smtClean="0"/>
                        <a:t>Introductions</a:t>
                      </a:r>
                      <a:endParaRPr lang="en-US" sz="2400" dirty="0"/>
                    </a:p>
                  </a:txBody>
                  <a:tcPr>
                    <a:solidFill>
                      <a:schemeClr val="bg1">
                        <a:lumMod val="85000"/>
                      </a:schemeClr>
                    </a:solidFill>
                  </a:tcPr>
                </a:tc>
                <a:tc>
                  <a:txBody>
                    <a:bodyPr/>
                    <a:lstStyle/>
                    <a:p>
                      <a:pPr algn="ctr"/>
                      <a:r>
                        <a:rPr lang="en-US" sz="2400" dirty="0" smtClean="0"/>
                        <a:t>3</a:t>
                      </a:r>
                      <a:endParaRPr lang="en-US" sz="2400" dirty="0"/>
                    </a:p>
                  </a:txBody>
                  <a:tcPr>
                    <a:solidFill>
                      <a:schemeClr val="bg1">
                        <a:lumMod val="85000"/>
                      </a:schemeClr>
                    </a:solidFill>
                  </a:tcPr>
                </a:tc>
              </a:tr>
              <a:tr h="370840">
                <a:tc>
                  <a:txBody>
                    <a:bodyPr/>
                    <a:lstStyle/>
                    <a:p>
                      <a:pPr algn="ctr"/>
                      <a:r>
                        <a:rPr lang="en-US" sz="2400" dirty="0" smtClean="0">
                          <a:solidFill>
                            <a:srgbClr val="5A2781"/>
                          </a:solidFill>
                          <a:effectLst>
                            <a:outerShdw blurRad="38100" dist="38100" dir="2700000" algn="tl">
                              <a:srgbClr val="000000">
                                <a:alpha val="43137"/>
                              </a:srgbClr>
                            </a:outerShdw>
                          </a:effectLst>
                        </a:rPr>
                        <a:t>B</a:t>
                      </a:r>
                      <a:endParaRPr lang="en-US" sz="2400" dirty="0">
                        <a:solidFill>
                          <a:srgbClr val="5A2781"/>
                        </a:solidFill>
                        <a:effectLst>
                          <a:outerShdw blurRad="38100" dist="38100" dir="2700000" algn="tl">
                            <a:srgbClr val="000000">
                              <a:alpha val="43137"/>
                            </a:srgbClr>
                          </a:outerShdw>
                        </a:effectLst>
                      </a:endParaRPr>
                    </a:p>
                  </a:txBody>
                  <a:tcPr>
                    <a:solidFill>
                      <a:schemeClr val="bg1">
                        <a:lumMod val="95000"/>
                      </a:schemeClr>
                    </a:solidFill>
                  </a:tcPr>
                </a:tc>
                <a:tc>
                  <a:txBody>
                    <a:bodyPr/>
                    <a:lstStyle/>
                    <a:p>
                      <a:r>
                        <a:rPr lang="en-US" sz="2400" dirty="0" smtClean="0"/>
                        <a:t>District Overview and Customer Base</a:t>
                      </a:r>
                      <a:endParaRPr lang="en-US" sz="2400" dirty="0"/>
                    </a:p>
                  </a:txBody>
                  <a:tcPr>
                    <a:solidFill>
                      <a:schemeClr val="bg1">
                        <a:lumMod val="95000"/>
                      </a:schemeClr>
                    </a:solidFill>
                  </a:tcPr>
                </a:tc>
                <a:tc>
                  <a:txBody>
                    <a:bodyPr/>
                    <a:lstStyle/>
                    <a:p>
                      <a:pPr algn="ctr"/>
                      <a:r>
                        <a:rPr lang="en-US" sz="2400" dirty="0" smtClean="0"/>
                        <a:t>6</a:t>
                      </a:r>
                      <a:endParaRPr lang="en-US" sz="2400" dirty="0"/>
                    </a:p>
                  </a:txBody>
                  <a:tcPr>
                    <a:solidFill>
                      <a:schemeClr val="bg1">
                        <a:lumMod val="95000"/>
                      </a:schemeClr>
                    </a:solidFill>
                  </a:tcPr>
                </a:tc>
              </a:tr>
              <a:tr h="370840">
                <a:tc>
                  <a:txBody>
                    <a:bodyPr/>
                    <a:lstStyle/>
                    <a:p>
                      <a:pPr algn="ctr"/>
                      <a:r>
                        <a:rPr lang="en-US" sz="2400" dirty="0" smtClean="0">
                          <a:solidFill>
                            <a:srgbClr val="5A2781"/>
                          </a:solidFill>
                          <a:effectLst>
                            <a:outerShdw blurRad="38100" dist="38100" dir="2700000" algn="tl">
                              <a:srgbClr val="000000">
                                <a:alpha val="43137"/>
                              </a:srgbClr>
                            </a:outerShdw>
                          </a:effectLst>
                        </a:rPr>
                        <a:t>C</a:t>
                      </a:r>
                      <a:endParaRPr lang="en-US" sz="2400" dirty="0">
                        <a:solidFill>
                          <a:srgbClr val="5A2781"/>
                        </a:solidFill>
                        <a:effectLst>
                          <a:outerShdw blurRad="38100" dist="38100" dir="2700000" algn="tl">
                            <a:srgbClr val="000000">
                              <a:alpha val="43137"/>
                            </a:srgbClr>
                          </a:outerShdw>
                        </a:effectLst>
                      </a:endParaRPr>
                    </a:p>
                  </a:txBody>
                  <a:tcPr>
                    <a:solidFill>
                      <a:schemeClr val="bg1">
                        <a:lumMod val="85000"/>
                      </a:schemeClr>
                    </a:solidFill>
                  </a:tcPr>
                </a:tc>
                <a:tc>
                  <a:txBody>
                    <a:bodyPr/>
                    <a:lstStyle/>
                    <a:p>
                      <a:r>
                        <a:rPr lang="en-US" sz="2400" dirty="0" smtClean="0"/>
                        <a:t>Revenues and Rates</a:t>
                      </a:r>
                      <a:endParaRPr lang="en-US" sz="2400" dirty="0"/>
                    </a:p>
                  </a:txBody>
                  <a:tcPr>
                    <a:solidFill>
                      <a:schemeClr val="bg1">
                        <a:lumMod val="85000"/>
                      </a:schemeClr>
                    </a:solidFill>
                  </a:tcPr>
                </a:tc>
                <a:tc>
                  <a:txBody>
                    <a:bodyPr/>
                    <a:lstStyle/>
                    <a:p>
                      <a:pPr algn="ctr"/>
                      <a:r>
                        <a:rPr lang="en-US" sz="2400" dirty="0" smtClean="0"/>
                        <a:t>16</a:t>
                      </a:r>
                      <a:endParaRPr lang="en-US" sz="2400" dirty="0"/>
                    </a:p>
                  </a:txBody>
                  <a:tcPr>
                    <a:solidFill>
                      <a:schemeClr val="bg1">
                        <a:lumMod val="85000"/>
                      </a:schemeClr>
                    </a:solidFill>
                  </a:tcPr>
                </a:tc>
              </a:tr>
              <a:tr h="370840">
                <a:tc>
                  <a:txBody>
                    <a:bodyPr/>
                    <a:lstStyle/>
                    <a:p>
                      <a:pPr algn="ctr"/>
                      <a:r>
                        <a:rPr lang="en-US" sz="2400" dirty="0" smtClean="0">
                          <a:solidFill>
                            <a:srgbClr val="5A2781"/>
                          </a:solidFill>
                          <a:effectLst>
                            <a:outerShdw blurRad="38100" dist="38100" dir="2700000" algn="tl">
                              <a:srgbClr val="000000">
                                <a:alpha val="43137"/>
                              </a:srgbClr>
                            </a:outerShdw>
                          </a:effectLst>
                        </a:rPr>
                        <a:t>D</a:t>
                      </a:r>
                      <a:endParaRPr lang="en-US" sz="2400" dirty="0">
                        <a:solidFill>
                          <a:srgbClr val="5A2781"/>
                        </a:solidFill>
                        <a:effectLst>
                          <a:outerShdw blurRad="38100" dist="38100" dir="2700000" algn="tl">
                            <a:srgbClr val="000000">
                              <a:alpha val="43137"/>
                            </a:srgbClr>
                          </a:outerShdw>
                        </a:effectLst>
                      </a:endParaRPr>
                    </a:p>
                  </a:txBody>
                  <a:tcPr>
                    <a:solidFill>
                      <a:schemeClr val="bg1">
                        <a:lumMod val="95000"/>
                      </a:schemeClr>
                    </a:solidFill>
                  </a:tcPr>
                </a:tc>
                <a:tc>
                  <a:txBody>
                    <a:bodyPr/>
                    <a:lstStyle/>
                    <a:p>
                      <a:r>
                        <a:rPr lang="en-US" sz="2400" dirty="0" smtClean="0"/>
                        <a:t>District Financial</a:t>
                      </a:r>
                      <a:r>
                        <a:rPr lang="en-US" sz="2400" baseline="0" dirty="0" smtClean="0"/>
                        <a:t> Management</a:t>
                      </a:r>
                      <a:endParaRPr lang="en-US" sz="2400" dirty="0"/>
                    </a:p>
                  </a:txBody>
                  <a:tcPr>
                    <a:solidFill>
                      <a:schemeClr val="bg1">
                        <a:lumMod val="95000"/>
                      </a:schemeClr>
                    </a:solidFill>
                  </a:tcPr>
                </a:tc>
                <a:tc>
                  <a:txBody>
                    <a:bodyPr/>
                    <a:lstStyle/>
                    <a:p>
                      <a:pPr algn="ctr"/>
                      <a:r>
                        <a:rPr lang="en-US" sz="2400" dirty="0" smtClean="0"/>
                        <a:t>21</a:t>
                      </a:r>
                      <a:endParaRPr lang="en-US" sz="2400" dirty="0"/>
                    </a:p>
                  </a:txBody>
                  <a:tcPr>
                    <a:solidFill>
                      <a:schemeClr val="bg1">
                        <a:lumMod val="95000"/>
                      </a:schemeClr>
                    </a:solidFill>
                  </a:tcPr>
                </a:tc>
              </a:tr>
              <a:tr h="370840">
                <a:tc>
                  <a:txBody>
                    <a:bodyPr/>
                    <a:lstStyle/>
                    <a:p>
                      <a:pPr algn="ctr"/>
                      <a:r>
                        <a:rPr lang="en-US" sz="2400" dirty="0" smtClean="0">
                          <a:solidFill>
                            <a:srgbClr val="5A2781"/>
                          </a:solidFill>
                          <a:effectLst>
                            <a:outerShdw blurRad="38100" dist="38100" dir="2700000" algn="tl">
                              <a:srgbClr val="000000">
                                <a:alpha val="43137"/>
                              </a:srgbClr>
                            </a:outerShdw>
                          </a:effectLst>
                        </a:rPr>
                        <a:t>E</a:t>
                      </a:r>
                      <a:endParaRPr lang="en-US" sz="2400" dirty="0">
                        <a:solidFill>
                          <a:srgbClr val="5A2781"/>
                        </a:solidFill>
                        <a:effectLst>
                          <a:outerShdw blurRad="38100" dist="38100" dir="2700000" algn="tl">
                            <a:srgbClr val="000000">
                              <a:alpha val="43137"/>
                            </a:srgbClr>
                          </a:outerShdw>
                        </a:effectLst>
                      </a:endParaRPr>
                    </a:p>
                  </a:txBody>
                  <a:tcPr>
                    <a:solidFill>
                      <a:schemeClr val="bg1">
                        <a:lumMod val="85000"/>
                      </a:schemeClr>
                    </a:solidFill>
                  </a:tcPr>
                </a:tc>
                <a:tc>
                  <a:txBody>
                    <a:bodyPr/>
                    <a:lstStyle/>
                    <a:p>
                      <a:r>
                        <a:rPr lang="en-US" sz="2400" dirty="0" smtClean="0"/>
                        <a:t>Capital Facilities</a:t>
                      </a:r>
                      <a:endParaRPr lang="en-US" sz="2400" dirty="0"/>
                    </a:p>
                  </a:txBody>
                  <a:tcPr>
                    <a:solidFill>
                      <a:schemeClr val="bg1">
                        <a:lumMod val="85000"/>
                      </a:schemeClr>
                    </a:solidFill>
                  </a:tcPr>
                </a:tc>
                <a:tc>
                  <a:txBody>
                    <a:bodyPr/>
                    <a:lstStyle/>
                    <a:p>
                      <a:pPr algn="ctr"/>
                      <a:r>
                        <a:rPr lang="en-US" sz="2400" dirty="0" smtClean="0"/>
                        <a:t>28</a:t>
                      </a:r>
                      <a:endParaRPr lang="en-US" sz="2400" dirty="0"/>
                    </a:p>
                  </a:txBody>
                  <a:tcPr>
                    <a:solidFill>
                      <a:schemeClr val="bg1">
                        <a:lumMod val="85000"/>
                      </a:schemeClr>
                    </a:solidFill>
                  </a:tcPr>
                </a:tc>
              </a:tr>
              <a:tr h="370840">
                <a:tc>
                  <a:txBody>
                    <a:bodyPr/>
                    <a:lstStyle/>
                    <a:p>
                      <a:pPr algn="ctr"/>
                      <a:r>
                        <a:rPr lang="en-US" sz="2400" dirty="0" smtClean="0">
                          <a:solidFill>
                            <a:srgbClr val="5A2781"/>
                          </a:solidFill>
                          <a:effectLst>
                            <a:outerShdw blurRad="38100" dist="38100" dir="2700000" algn="tl">
                              <a:srgbClr val="000000">
                                <a:alpha val="43137"/>
                              </a:srgbClr>
                            </a:outerShdw>
                          </a:effectLst>
                        </a:rPr>
                        <a:t>F</a:t>
                      </a:r>
                      <a:endParaRPr lang="en-US" sz="2400" dirty="0">
                        <a:solidFill>
                          <a:srgbClr val="5A2781"/>
                        </a:solidFill>
                        <a:effectLst>
                          <a:outerShdw blurRad="38100" dist="38100" dir="2700000" algn="tl">
                            <a:srgbClr val="000000">
                              <a:alpha val="43137"/>
                            </a:srgbClr>
                          </a:outerShdw>
                        </a:effectLst>
                      </a:endParaRPr>
                    </a:p>
                  </a:txBody>
                  <a:tcPr>
                    <a:solidFill>
                      <a:schemeClr val="bg1">
                        <a:lumMod val="95000"/>
                      </a:schemeClr>
                    </a:solidFill>
                  </a:tcPr>
                </a:tc>
                <a:tc>
                  <a:txBody>
                    <a:bodyPr/>
                    <a:lstStyle/>
                    <a:p>
                      <a:r>
                        <a:rPr lang="en-US" sz="2400" dirty="0" smtClean="0"/>
                        <a:t>Summary</a:t>
                      </a:r>
                      <a:endParaRPr lang="en-US" sz="2400" dirty="0"/>
                    </a:p>
                  </a:txBody>
                  <a:tcPr>
                    <a:solidFill>
                      <a:schemeClr val="bg1">
                        <a:lumMod val="95000"/>
                      </a:schemeClr>
                    </a:solidFill>
                  </a:tcPr>
                </a:tc>
                <a:tc>
                  <a:txBody>
                    <a:bodyPr/>
                    <a:lstStyle/>
                    <a:p>
                      <a:pPr algn="ctr"/>
                      <a:r>
                        <a:rPr lang="en-US" sz="2400" dirty="0" smtClean="0"/>
                        <a:t>32</a:t>
                      </a:r>
                      <a:endParaRPr lang="en-US" sz="2400" dirty="0"/>
                    </a:p>
                  </a:txBody>
                  <a:tcPr>
                    <a:solidFill>
                      <a:schemeClr val="bg1">
                        <a:lumMod val="95000"/>
                      </a:schemeClr>
                    </a:solidFill>
                  </a:tcPr>
                </a:tc>
              </a:tr>
              <a:tr h="370840">
                <a:tc>
                  <a:txBody>
                    <a:bodyPr/>
                    <a:lstStyle/>
                    <a:p>
                      <a:pPr algn="ctr"/>
                      <a:r>
                        <a:rPr lang="en-US" sz="2400" dirty="0" smtClean="0">
                          <a:solidFill>
                            <a:srgbClr val="5A2781"/>
                          </a:solidFill>
                          <a:effectLst>
                            <a:outerShdw blurRad="38100" dist="38100" dir="2700000" algn="tl">
                              <a:srgbClr val="000000">
                                <a:alpha val="43137"/>
                              </a:srgbClr>
                            </a:outerShdw>
                          </a:effectLst>
                        </a:rPr>
                        <a:t>G</a:t>
                      </a:r>
                      <a:endParaRPr lang="en-US" sz="2400" dirty="0">
                        <a:solidFill>
                          <a:srgbClr val="5A2781"/>
                        </a:solidFill>
                        <a:effectLst>
                          <a:outerShdw blurRad="38100" dist="38100" dir="2700000" algn="tl">
                            <a:srgbClr val="000000">
                              <a:alpha val="43137"/>
                            </a:srgbClr>
                          </a:outerShdw>
                        </a:effectLst>
                      </a:endParaRPr>
                    </a:p>
                  </a:txBody>
                  <a:tcPr>
                    <a:solidFill>
                      <a:schemeClr val="bg1">
                        <a:lumMod val="85000"/>
                      </a:schemeClr>
                    </a:solidFill>
                  </a:tcPr>
                </a:tc>
                <a:tc>
                  <a:txBody>
                    <a:bodyPr/>
                    <a:lstStyle/>
                    <a:p>
                      <a:r>
                        <a:rPr lang="en-US" sz="2400" dirty="0" smtClean="0"/>
                        <a:t>Water </a:t>
                      </a:r>
                      <a:r>
                        <a:rPr lang="en-US" sz="2400" smtClean="0"/>
                        <a:t>System Financing Preview</a:t>
                      </a:r>
                      <a:endParaRPr lang="en-US" sz="2400" dirty="0"/>
                    </a:p>
                  </a:txBody>
                  <a:tcPr>
                    <a:solidFill>
                      <a:schemeClr val="bg1">
                        <a:lumMod val="85000"/>
                      </a:schemeClr>
                    </a:solidFill>
                  </a:tcPr>
                </a:tc>
                <a:tc>
                  <a:txBody>
                    <a:bodyPr/>
                    <a:lstStyle/>
                    <a:p>
                      <a:pPr algn="ctr"/>
                      <a:r>
                        <a:rPr lang="en-US" sz="2400" smtClean="0"/>
                        <a:t>34</a:t>
                      </a:r>
                      <a:endParaRPr lang="en-US" sz="2400" dirty="0"/>
                    </a:p>
                  </a:txBody>
                  <a:tcPr>
                    <a:solidFill>
                      <a:schemeClr val="bg1">
                        <a:lumMod val="85000"/>
                      </a:schemeClr>
                    </a:solidFill>
                  </a:tcPr>
                </a:tc>
              </a:tr>
            </a:tbl>
          </a:graphicData>
        </a:graphic>
      </p:graphicFrame>
      <p:sp>
        <p:nvSpPr>
          <p:cNvPr id="5" name="Slide Number Placeholder 4"/>
          <p:cNvSpPr>
            <a:spLocks noGrp="1"/>
          </p:cNvSpPr>
          <p:nvPr>
            <p:ph type="sldNum" sz="quarter" idx="12"/>
          </p:nvPr>
        </p:nvSpPr>
        <p:spPr/>
        <p:txBody>
          <a:bodyPr/>
          <a:lstStyle/>
          <a:p>
            <a:fld id="{B6A47DB7-EC0A-4CD0-BDDA-8E5988DF5D11}"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Billing Procedures</a:t>
            </a:r>
            <a:endParaRPr lang="en-US" dirty="0"/>
          </a:p>
        </p:txBody>
      </p:sp>
      <p:sp>
        <p:nvSpPr>
          <p:cNvPr id="3" name="Content Placeholder 2"/>
          <p:cNvSpPr>
            <a:spLocks noGrp="1"/>
          </p:cNvSpPr>
          <p:nvPr>
            <p:ph idx="1"/>
          </p:nvPr>
        </p:nvSpPr>
        <p:spPr>
          <a:xfrm>
            <a:off x="457200" y="1143000"/>
            <a:ext cx="8229600" cy="4983163"/>
          </a:xfrm>
        </p:spPr>
        <p:txBody>
          <a:bodyPr/>
          <a:lstStyle/>
          <a:p>
            <a:pPr>
              <a:lnSpc>
                <a:spcPct val="80000"/>
              </a:lnSpc>
              <a:spcAft>
                <a:spcPts val="600"/>
              </a:spcAft>
            </a:pPr>
            <a:r>
              <a:rPr lang="en-US" dirty="0" smtClean="0"/>
              <a:t>Customers are billed bi-monthly and have various ways to pay their bill</a:t>
            </a:r>
          </a:p>
          <a:p>
            <a:pPr>
              <a:lnSpc>
                <a:spcPct val="80000"/>
              </a:lnSpc>
              <a:spcAft>
                <a:spcPts val="600"/>
              </a:spcAft>
            </a:pPr>
            <a:r>
              <a:rPr lang="en-US" dirty="0" smtClean="0"/>
              <a:t>Water and sanitation charges are billed together</a:t>
            </a:r>
          </a:p>
          <a:p>
            <a:pPr>
              <a:lnSpc>
                <a:spcPct val="80000"/>
              </a:lnSpc>
              <a:spcAft>
                <a:spcPts val="600"/>
              </a:spcAft>
            </a:pPr>
            <a:r>
              <a:rPr lang="en-US" dirty="0" smtClean="0"/>
              <a:t>District has established procedures for late payments and accounts that are closing</a:t>
            </a:r>
          </a:p>
          <a:p>
            <a:pPr lvl="1">
              <a:lnSpc>
                <a:spcPct val="80000"/>
              </a:lnSpc>
              <a:spcAft>
                <a:spcPts val="600"/>
              </a:spcAft>
            </a:pPr>
            <a:r>
              <a:rPr lang="en-US" dirty="0" smtClean="0"/>
              <a:t>Continuing customers must pay within two billing cycles (48 days) or sanitation services will be shut off</a:t>
            </a:r>
          </a:p>
        </p:txBody>
      </p:sp>
      <p:sp>
        <p:nvSpPr>
          <p:cNvPr id="4" name="Slide Number Placeholder 3"/>
          <p:cNvSpPr>
            <a:spLocks noGrp="1"/>
          </p:cNvSpPr>
          <p:nvPr>
            <p:ph type="sldNum" sz="quarter" idx="12"/>
          </p:nvPr>
        </p:nvSpPr>
        <p:spPr/>
        <p:txBody>
          <a:bodyPr/>
          <a:lstStyle/>
          <a:p>
            <a:fld id="{B6A47DB7-EC0A-4CD0-BDDA-8E5988DF5D11}"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D. District Financial Management</a:t>
            </a:r>
            <a:endParaRPr lang="en-US" dirty="0"/>
          </a:p>
        </p:txBody>
      </p:sp>
      <p:sp>
        <p:nvSpPr>
          <p:cNvPr id="3" name="Slide Number Placeholder 2"/>
          <p:cNvSpPr>
            <a:spLocks noGrp="1"/>
          </p:cNvSpPr>
          <p:nvPr>
            <p:ph type="sldNum" sz="quarter" idx="12"/>
          </p:nvPr>
        </p:nvSpPr>
        <p:spPr/>
        <p:txBody>
          <a:bodyPr/>
          <a:lstStyle/>
          <a:p>
            <a:fld id="{B6A47DB7-EC0A-4CD0-BDDA-8E5988DF5D11}"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Process</a:t>
            </a:r>
            <a:endParaRPr lang="en-US" dirty="0"/>
          </a:p>
        </p:txBody>
      </p:sp>
      <p:sp>
        <p:nvSpPr>
          <p:cNvPr id="3" name="Content Placeholder 2"/>
          <p:cNvSpPr>
            <a:spLocks noGrp="1"/>
          </p:cNvSpPr>
          <p:nvPr>
            <p:ph idx="1"/>
          </p:nvPr>
        </p:nvSpPr>
        <p:spPr/>
        <p:txBody>
          <a:bodyPr/>
          <a:lstStyle/>
          <a:p>
            <a:pPr>
              <a:lnSpc>
                <a:spcPct val="90000"/>
              </a:lnSpc>
            </a:pPr>
            <a:r>
              <a:rPr lang="en-US" dirty="0" smtClean="0"/>
              <a:t>Goal-setting workshops are held to help determine the direction of the Budget</a:t>
            </a:r>
          </a:p>
          <a:p>
            <a:pPr>
              <a:lnSpc>
                <a:spcPct val="90000"/>
              </a:lnSpc>
            </a:pPr>
            <a:r>
              <a:rPr lang="en-US" dirty="0" smtClean="0"/>
              <a:t>Board of Directors adopts an operating and capital budget annually</a:t>
            </a:r>
          </a:p>
          <a:p>
            <a:pPr>
              <a:lnSpc>
                <a:spcPct val="90000"/>
              </a:lnSpc>
            </a:pPr>
            <a:r>
              <a:rPr lang="en-US" dirty="0" smtClean="0"/>
              <a:t>Budget is based on information gathered, analyzed, and presented to the Board along with the Five Year Capital Improvement Plan</a:t>
            </a:r>
          </a:p>
          <a:p>
            <a:pPr>
              <a:lnSpc>
                <a:spcPct val="90000"/>
              </a:lnSpc>
            </a:pPr>
            <a:r>
              <a:rPr lang="en-US" dirty="0" smtClean="0"/>
              <a:t>The Board reviews rates, fees and other charges every five years or earlier if needed following budget approval</a:t>
            </a:r>
          </a:p>
        </p:txBody>
      </p:sp>
      <p:sp>
        <p:nvSpPr>
          <p:cNvPr id="4" name="Slide Number Placeholder 3"/>
          <p:cNvSpPr>
            <a:spLocks noGrp="1"/>
          </p:cNvSpPr>
          <p:nvPr>
            <p:ph type="sldNum" sz="quarter" idx="12"/>
          </p:nvPr>
        </p:nvSpPr>
        <p:spPr/>
        <p:txBody>
          <a:bodyPr/>
          <a:lstStyle/>
          <a:p>
            <a:fld id="{B6A47DB7-EC0A-4CD0-BDDA-8E5988DF5D11}"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Management Tools</a:t>
            </a:r>
            <a:endParaRPr lang="en-US" dirty="0"/>
          </a:p>
        </p:txBody>
      </p:sp>
      <p:sp>
        <p:nvSpPr>
          <p:cNvPr id="3" name="Content Placeholder 2"/>
          <p:cNvSpPr>
            <a:spLocks noGrp="1"/>
          </p:cNvSpPr>
          <p:nvPr>
            <p:ph idx="1"/>
          </p:nvPr>
        </p:nvSpPr>
        <p:spPr/>
        <p:txBody>
          <a:bodyPr>
            <a:noAutofit/>
          </a:bodyPr>
          <a:lstStyle/>
          <a:p>
            <a:pPr>
              <a:lnSpc>
                <a:spcPct val="80000"/>
              </a:lnSpc>
            </a:pPr>
            <a:r>
              <a:rPr lang="en-US" sz="2800" dirty="0" smtClean="0"/>
              <a:t>Reserve Policies</a:t>
            </a:r>
          </a:p>
          <a:p>
            <a:pPr lvl="1">
              <a:lnSpc>
                <a:spcPct val="80000"/>
              </a:lnSpc>
            </a:pPr>
            <a:r>
              <a:rPr lang="en-US" dirty="0" smtClean="0"/>
              <a:t>District maintains cash (net of restricted cash) in the Operations Fund of each enterprise equivalent to 25% of the operating budget plus one year’s debt service obligation</a:t>
            </a:r>
          </a:p>
          <a:p>
            <a:pPr lvl="1">
              <a:lnSpc>
                <a:spcPct val="80000"/>
              </a:lnSpc>
            </a:pPr>
            <a:r>
              <a:rPr lang="en-US" dirty="0" smtClean="0"/>
              <a:t>District maintains an Emergency Insurance Fund to cover deductibles, self insurance retentions, claims not covered by insurance, fines and disaster repairs</a:t>
            </a:r>
          </a:p>
          <a:p>
            <a:pPr lvl="2">
              <a:lnSpc>
                <a:spcPct val="80000"/>
              </a:lnSpc>
            </a:pPr>
            <a:r>
              <a:rPr lang="en-US" sz="1600" dirty="0" smtClean="0"/>
              <a:t>The target value for this fund is two percent of the total value of capital assets, including District’s share of the JPA’s capital assets</a:t>
            </a:r>
          </a:p>
          <a:p>
            <a:pPr lvl="1">
              <a:lnSpc>
                <a:spcPct val="80000"/>
              </a:lnSpc>
            </a:pPr>
            <a:r>
              <a:rPr lang="en-US" dirty="0" smtClean="0"/>
              <a:t>District maintains a replacement and major maintenance fund by Enterprise at cash levels deemed adequate to cover that enterprise’s projected needs for three years</a:t>
            </a:r>
          </a:p>
        </p:txBody>
      </p:sp>
      <p:sp>
        <p:nvSpPr>
          <p:cNvPr id="4" name="Slide Number Placeholder 3"/>
          <p:cNvSpPr>
            <a:spLocks noGrp="1"/>
          </p:cNvSpPr>
          <p:nvPr>
            <p:ph type="sldNum" sz="quarter" idx="12"/>
          </p:nvPr>
        </p:nvSpPr>
        <p:spPr/>
        <p:txBody>
          <a:bodyPr/>
          <a:lstStyle/>
          <a:p>
            <a:fld id="{B6A47DB7-EC0A-4CD0-BDDA-8E5988DF5D11}"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Management Tools </a:t>
            </a:r>
            <a:r>
              <a:rPr lang="en-US" sz="2800" dirty="0" smtClean="0"/>
              <a:t>- </a:t>
            </a:r>
            <a:r>
              <a:rPr lang="en-US" sz="2800" i="1" dirty="0" smtClean="0">
                <a:solidFill>
                  <a:schemeClr val="tx1">
                    <a:lumMod val="50000"/>
                    <a:lumOff val="50000"/>
                  </a:schemeClr>
                </a:solidFill>
              </a:rPr>
              <a:t>continued</a:t>
            </a:r>
            <a:endParaRPr lang="en-US" sz="2800" dirty="0"/>
          </a:p>
        </p:txBody>
      </p:sp>
      <p:sp>
        <p:nvSpPr>
          <p:cNvPr id="3" name="Content Placeholder 2"/>
          <p:cNvSpPr>
            <a:spLocks noGrp="1"/>
          </p:cNvSpPr>
          <p:nvPr>
            <p:ph idx="1"/>
          </p:nvPr>
        </p:nvSpPr>
        <p:spPr/>
        <p:txBody>
          <a:bodyPr>
            <a:noAutofit/>
          </a:bodyPr>
          <a:lstStyle/>
          <a:p>
            <a:pPr>
              <a:lnSpc>
                <a:spcPct val="80000"/>
              </a:lnSpc>
            </a:pPr>
            <a:r>
              <a:rPr lang="en-US" dirty="0" smtClean="0"/>
              <a:t>Rates and Revenues</a:t>
            </a:r>
          </a:p>
          <a:p>
            <a:pPr lvl="1">
              <a:lnSpc>
                <a:spcPct val="80000"/>
              </a:lnSpc>
            </a:pPr>
            <a:r>
              <a:rPr lang="en-US" dirty="0" smtClean="0"/>
              <a:t>Policy that all revenues generated from District customers must support all District operations, including capital project funding</a:t>
            </a:r>
          </a:p>
          <a:p>
            <a:pPr lvl="1">
              <a:lnSpc>
                <a:spcPct val="80000"/>
              </a:lnSpc>
            </a:pPr>
            <a:r>
              <a:rPr lang="en-US" dirty="0" smtClean="0"/>
              <a:t>Water and sewer rates reviewed annually</a:t>
            </a:r>
          </a:p>
          <a:p>
            <a:pPr lvl="1">
              <a:lnSpc>
                <a:spcPct val="80000"/>
              </a:lnSpc>
            </a:pPr>
            <a:r>
              <a:rPr lang="en-US" dirty="0" smtClean="0"/>
              <a:t>District maintains a Rate Stabilization Fund for the Potable Water System to maintain rate stability for customers in times when short or mid-term operating revenues needs are tight</a:t>
            </a:r>
          </a:p>
          <a:p>
            <a:pPr lvl="1">
              <a:lnSpc>
                <a:spcPct val="80000"/>
              </a:lnSpc>
            </a:pPr>
            <a:r>
              <a:rPr lang="en-US" dirty="0" smtClean="0"/>
              <a:t>District prepares a rate model for its Potable Water, Recycled Water and Sanitation Systems</a:t>
            </a:r>
            <a:endParaRPr lang="en-US" sz="4000" dirty="0"/>
          </a:p>
        </p:txBody>
      </p:sp>
      <p:sp>
        <p:nvSpPr>
          <p:cNvPr id="4" name="Slide Number Placeholder 3"/>
          <p:cNvSpPr>
            <a:spLocks noGrp="1"/>
          </p:cNvSpPr>
          <p:nvPr>
            <p:ph type="sldNum" sz="quarter" idx="12"/>
          </p:nvPr>
        </p:nvSpPr>
        <p:spPr/>
        <p:txBody>
          <a:bodyPr/>
          <a:lstStyle/>
          <a:p>
            <a:fld id="{B6A47DB7-EC0A-4CD0-BDDA-8E5988DF5D11}"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Management Tools </a:t>
            </a:r>
            <a:r>
              <a:rPr lang="en-US" sz="2800" i="1" dirty="0" smtClean="0">
                <a:solidFill>
                  <a:schemeClr val="tx1">
                    <a:lumMod val="50000"/>
                    <a:lumOff val="50000"/>
                  </a:schemeClr>
                </a:solidFill>
              </a:rPr>
              <a:t>- continued</a:t>
            </a:r>
            <a:endParaRPr lang="en-US" i="1" dirty="0">
              <a:solidFill>
                <a:schemeClr val="tx1">
                  <a:lumMod val="50000"/>
                  <a:lumOff val="50000"/>
                </a:schemeClr>
              </a:solidFill>
            </a:endParaRPr>
          </a:p>
        </p:txBody>
      </p:sp>
      <p:sp>
        <p:nvSpPr>
          <p:cNvPr id="3" name="Content Placeholder 2"/>
          <p:cNvSpPr>
            <a:spLocks noGrp="1"/>
          </p:cNvSpPr>
          <p:nvPr>
            <p:ph idx="1"/>
          </p:nvPr>
        </p:nvSpPr>
        <p:spPr/>
        <p:txBody>
          <a:bodyPr>
            <a:noAutofit/>
          </a:bodyPr>
          <a:lstStyle/>
          <a:p>
            <a:pPr>
              <a:lnSpc>
                <a:spcPct val="80000"/>
              </a:lnSpc>
            </a:pPr>
            <a:r>
              <a:rPr lang="en-US" sz="2400" dirty="0" smtClean="0"/>
              <a:t>Investment Policy</a:t>
            </a:r>
          </a:p>
          <a:p>
            <a:pPr lvl="1">
              <a:lnSpc>
                <a:spcPct val="80000"/>
              </a:lnSpc>
            </a:pPr>
            <a:r>
              <a:rPr lang="en-US" sz="2000" dirty="0" smtClean="0"/>
              <a:t>Reviewed annually and readopted with the objective of safety, liquidity, and yield</a:t>
            </a:r>
          </a:p>
          <a:p>
            <a:pPr lvl="1">
              <a:lnSpc>
                <a:spcPct val="80000"/>
              </a:lnSpc>
            </a:pPr>
            <a:r>
              <a:rPr lang="en-US" sz="2000" dirty="0" smtClean="0"/>
              <a:t>Monthly investment reports are distributed and reviewed by Finance Committee Board members</a:t>
            </a:r>
          </a:p>
          <a:p>
            <a:pPr lvl="1">
              <a:lnSpc>
                <a:spcPct val="80000"/>
              </a:lnSpc>
            </a:pPr>
            <a:r>
              <a:rPr lang="en-US" sz="2000" dirty="0" smtClean="0"/>
              <a:t>Healthy investment portfolio</a:t>
            </a:r>
          </a:p>
          <a:p>
            <a:pPr>
              <a:lnSpc>
                <a:spcPct val="80000"/>
              </a:lnSpc>
            </a:pPr>
            <a:r>
              <a:rPr lang="en-US" sz="2400" dirty="0" smtClean="0"/>
              <a:t>Forward planning of capital needs</a:t>
            </a:r>
          </a:p>
          <a:p>
            <a:pPr lvl="1">
              <a:lnSpc>
                <a:spcPct val="80000"/>
              </a:lnSpc>
            </a:pPr>
            <a:r>
              <a:rPr lang="en-US" sz="2400" dirty="0" smtClean="0"/>
              <a:t>5-year capital improvement plan reviewed annually</a:t>
            </a:r>
          </a:p>
          <a:p>
            <a:pPr>
              <a:lnSpc>
                <a:spcPct val="80000"/>
              </a:lnSpc>
            </a:pPr>
            <a:r>
              <a:rPr lang="en-US" sz="2400" dirty="0" smtClean="0"/>
              <a:t>Insurance</a:t>
            </a:r>
          </a:p>
          <a:p>
            <a:pPr lvl="1">
              <a:lnSpc>
                <a:spcPct val="80000"/>
              </a:lnSpc>
            </a:pPr>
            <a:r>
              <a:rPr lang="en-US" sz="2000" dirty="0" smtClean="0"/>
              <a:t>District has general liability, property, auto and physical damage insurance coverage through American Alternative Insurance Corporation </a:t>
            </a:r>
          </a:p>
          <a:p>
            <a:pPr lvl="1">
              <a:lnSpc>
                <a:spcPct val="80000"/>
              </a:lnSpc>
            </a:pPr>
            <a:r>
              <a:rPr lang="en-US" sz="2000" dirty="0" smtClean="0"/>
              <a:t>District has worker’s compensation insurance coverage through ACWA JPIA</a:t>
            </a:r>
            <a:endParaRPr lang="en-US" sz="2400" dirty="0" smtClean="0"/>
          </a:p>
        </p:txBody>
      </p:sp>
      <p:sp>
        <p:nvSpPr>
          <p:cNvPr id="4" name="Slide Number Placeholder 3"/>
          <p:cNvSpPr>
            <a:spLocks noGrp="1"/>
          </p:cNvSpPr>
          <p:nvPr>
            <p:ph type="sldNum" sz="quarter" idx="12"/>
          </p:nvPr>
        </p:nvSpPr>
        <p:spPr/>
        <p:txBody>
          <a:bodyPr/>
          <a:lstStyle/>
          <a:p>
            <a:fld id="{B6A47DB7-EC0A-4CD0-BDDA-8E5988DF5D11}"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Sanitation System Historic Coverage</a:t>
            </a:r>
            <a:endParaRPr lang="en-US" dirty="0"/>
          </a:p>
        </p:txBody>
      </p:sp>
      <p:sp>
        <p:nvSpPr>
          <p:cNvPr id="4" name="Slide Number Placeholder 3"/>
          <p:cNvSpPr>
            <a:spLocks noGrp="1"/>
          </p:cNvSpPr>
          <p:nvPr>
            <p:ph type="sldNum" sz="quarter" idx="12"/>
          </p:nvPr>
        </p:nvSpPr>
        <p:spPr/>
        <p:txBody>
          <a:bodyPr/>
          <a:lstStyle/>
          <a:p>
            <a:fld id="{B6A47DB7-EC0A-4CD0-BDDA-8E5988DF5D11}" type="slidenum">
              <a:rPr lang="en-US" smtClean="0"/>
              <a:pPr/>
              <a:t>26</a:t>
            </a:fld>
            <a:endParaRPr lang="en-US" dirty="0"/>
          </a:p>
        </p:txBody>
      </p:sp>
      <p:sp>
        <p:nvSpPr>
          <p:cNvPr id="6" name="TextBox 5"/>
          <p:cNvSpPr txBox="1"/>
          <p:nvPr/>
        </p:nvSpPr>
        <p:spPr>
          <a:xfrm>
            <a:off x="1600200" y="6248400"/>
            <a:ext cx="4419600" cy="600164"/>
          </a:xfrm>
          <a:prstGeom prst="rect">
            <a:avLst/>
          </a:prstGeom>
          <a:noFill/>
        </p:spPr>
        <p:txBody>
          <a:bodyPr wrap="square" rtlCol="0">
            <a:spAutoFit/>
          </a:bodyPr>
          <a:lstStyle/>
          <a:p>
            <a:pPr marL="228600" indent="-228600">
              <a:buAutoNum type="arabicParenBoth"/>
            </a:pPr>
            <a:r>
              <a:rPr lang="en-US" sz="1100" dirty="0" smtClean="0"/>
              <a:t>Includes grant revenues and revenues from the sale of assets.</a:t>
            </a:r>
          </a:p>
          <a:p>
            <a:pPr marL="228600" indent="-228600">
              <a:buAutoNum type="arabicParenBoth"/>
            </a:pPr>
            <a:endParaRPr lang="en-US" sz="1100" dirty="0" smtClean="0">
              <a:solidFill>
                <a:schemeClr val="tx1">
                  <a:lumMod val="50000"/>
                  <a:lumOff val="50000"/>
                </a:schemeClr>
              </a:solidFill>
            </a:endParaRPr>
          </a:p>
          <a:p>
            <a:r>
              <a:rPr lang="en-US" sz="1100" i="1" dirty="0" smtClean="0">
                <a:solidFill>
                  <a:schemeClr val="tx1">
                    <a:lumMod val="50000"/>
                    <a:lumOff val="50000"/>
                  </a:schemeClr>
                </a:solidFill>
              </a:rPr>
              <a:t>Source: Las Virgenes Municipal Water District</a:t>
            </a:r>
            <a:endParaRPr lang="en-US" sz="1100" i="1" dirty="0">
              <a:solidFill>
                <a:schemeClr val="tx1">
                  <a:lumMod val="50000"/>
                  <a:lumOff val="50000"/>
                </a:schemeClr>
              </a:solidFill>
            </a:endParaRPr>
          </a:p>
        </p:txBody>
      </p:sp>
      <p:graphicFrame>
        <p:nvGraphicFramePr>
          <p:cNvPr id="1028" name="Object 4"/>
          <p:cNvGraphicFramePr>
            <a:graphicFrameLocks noChangeAspect="1"/>
          </p:cNvGraphicFramePr>
          <p:nvPr/>
        </p:nvGraphicFramePr>
        <p:xfrm>
          <a:off x="1066800" y="1136650"/>
          <a:ext cx="7056438" cy="5035550"/>
        </p:xfrm>
        <a:graphic>
          <a:graphicData uri="http://schemas.openxmlformats.org/presentationml/2006/ole">
            <mc:AlternateContent xmlns:mc="http://schemas.openxmlformats.org/markup-compatibility/2006">
              <mc:Choice xmlns:v="urn:schemas-microsoft-com:vml" Requires="v">
                <p:oleObj spid="_x0000_s1029" name="Worksheet" r:id="rId4" imgW="8115300" imgH="5791200" progId="Excel.Sheet.8">
                  <p:embed/>
                </p:oleObj>
              </mc:Choice>
              <mc:Fallback>
                <p:oleObj name="Worksheet" r:id="rId4" imgW="8115300" imgH="5791200" progId="Excel.Shee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136650"/>
                        <a:ext cx="7056438"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a:t>
            </a:r>
            <a:endParaRPr lang="en-US" dirty="0"/>
          </a:p>
        </p:txBody>
      </p:sp>
      <p:sp>
        <p:nvSpPr>
          <p:cNvPr id="4" name="Slide Number Placeholder 3"/>
          <p:cNvSpPr>
            <a:spLocks noGrp="1"/>
          </p:cNvSpPr>
          <p:nvPr>
            <p:ph type="sldNum" sz="quarter" idx="12"/>
          </p:nvPr>
        </p:nvSpPr>
        <p:spPr/>
        <p:txBody>
          <a:bodyPr/>
          <a:lstStyle/>
          <a:p>
            <a:fld id="{B6A47DB7-EC0A-4CD0-BDDA-8E5988DF5D11}" type="slidenum">
              <a:rPr lang="en-US" smtClean="0"/>
              <a:pPr/>
              <a:t>27</a:t>
            </a:fld>
            <a:endParaRPr lang="en-US" dirty="0"/>
          </a:p>
        </p:txBody>
      </p:sp>
      <p:sp>
        <p:nvSpPr>
          <p:cNvPr id="5" name="TextBox 4"/>
          <p:cNvSpPr txBox="1"/>
          <p:nvPr/>
        </p:nvSpPr>
        <p:spPr>
          <a:xfrm>
            <a:off x="1600200" y="6553200"/>
            <a:ext cx="4343400" cy="261610"/>
          </a:xfrm>
          <a:prstGeom prst="rect">
            <a:avLst/>
          </a:prstGeom>
          <a:noFill/>
        </p:spPr>
        <p:txBody>
          <a:bodyPr wrap="square" rtlCol="0">
            <a:spAutoFit/>
          </a:bodyPr>
          <a:lstStyle/>
          <a:p>
            <a:r>
              <a:rPr lang="en-US" sz="1100" i="1" dirty="0" smtClean="0">
                <a:solidFill>
                  <a:schemeClr val="tx1">
                    <a:lumMod val="50000"/>
                    <a:lumOff val="50000"/>
                  </a:schemeClr>
                </a:solidFill>
              </a:rPr>
              <a:t>Source: Las Virgenes Municipal Water District</a:t>
            </a:r>
            <a:endParaRPr lang="en-US" sz="1100" i="1" dirty="0">
              <a:solidFill>
                <a:schemeClr val="tx1">
                  <a:lumMod val="50000"/>
                  <a:lumOff val="50000"/>
                </a:schemeClr>
              </a:solidFill>
            </a:endParaRPr>
          </a:p>
        </p:txBody>
      </p:sp>
      <p:graphicFrame>
        <p:nvGraphicFramePr>
          <p:cNvPr id="2056" name="Object 8"/>
          <p:cNvGraphicFramePr>
            <a:graphicFrameLocks noChangeAspect="1"/>
          </p:cNvGraphicFramePr>
          <p:nvPr/>
        </p:nvGraphicFramePr>
        <p:xfrm>
          <a:off x="792162" y="1143000"/>
          <a:ext cx="7513638" cy="4983162"/>
        </p:xfrm>
        <a:graphic>
          <a:graphicData uri="http://schemas.openxmlformats.org/presentationml/2006/ole">
            <mc:AlternateContent xmlns:mc="http://schemas.openxmlformats.org/markup-compatibility/2006">
              <mc:Choice xmlns:v="urn:schemas-microsoft-com:vml" Requires="v">
                <p:oleObj spid="_x0000_s2057" name="Worksheet" r:id="rId4" imgW="8343900" imgH="5534025" progId="Excel.Sheet.8">
                  <p:embed/>
                </p:oleObj>
              </mc:Choice>
              <mc:Fallback>
                <p:oleObj name="Worksheet" r:id="rId4" imgW="8343900" imgH="5534025" progId="Excel.Sheet.8">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162" y="1143000"/>
                        <a:ext cx="7513638" cy="498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 Capital Facilities</a:t>
            </a:r>
            <a:endParaRPr lang="en-US" dirty="0"/>
          </a:p>
        </p:txBody>
      </p:sp>
      <p:sp>
        <p:nvSpPr>
          <p:cNvPr id="3" name="Slide Number Placeholder 2"/>
          <p:cNvSpPr>
            <a:spLocks noGrp="1"/>
          </p:cNvSpPr>
          <p:nvPr>
            <p:ph type="sldNum" sz="quarter" idx="12"/>
          </p:nvPr>
        </p:nvSpPr>
        <p:spPr/>
        <p:txBody>
          <a:bodyPr/>
          <a:lstStyle/>
          <a:p>
            <a:fld id="{B6A47DB7-EC0A-4CD0-BDDA-8E5988DF5D11}"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Improvement Program</a:t>
            </a:r>
            <a:endParaRPr lang="en-US" dirty="0"/>
          </a:p>
        </p:txBody>
      </p:sp>
      <p:sp>
        <p:nvSpPr>
          <p:cNvPr id="4" name="Slide Number Placeholder 3"/>
          <p:cNvSpPr>
            <a:spLocks noGrp="1"/>
          </p:cNvSpPr>
          <p:nvPr>
            <p:ph type="sldNum" sz="quarter" idx="12"/>
          </p:nvPr>
        </p:nvSpPr>
        <p:spPr/>
        <p:txBody>
          <a:bodyPr/>
          <a:lstStyle/>
          <a:p>
            <a:fld id="{B6A47DB7-EC0A-4CD0-BDDA-8E5988DF5D11}" type="slidenum">
              <a:rPr lang="en-US" smtClean="0"/>
              <a:pPr/>
              <a:t>29</a:t>
            </a:fld>
            <a:endParaRPr lang="en-US" dirty="0"/>
          </a:p>
        </p:txBody>
      </p:sp>
      <p:sp>
        <p:nvSpPr>
          <p:cNvPr id="5" name="TextBox 4"/>
          <p:cNvSpPr txBox="1"/>
          <p:nvPr/>
        </p:nvSpPr>
        <p:spPr>
          <a:xfrm>
            <a:off x="1600200" y="6553200"/>
            <a:ext cx="4343400" cy="261610"/>
          </a:xfrm>
          <a:prstGeom prst="rect">
            <a:avLst/>
          </a:prstGeom>
          <a:noFill/>
        </p:spPr>
        <p:txBody>
          <a:bodyPr wrap="square" rtlCol="0">
            <a:spAutoFit/>
          </a:bodyPr>
          <a:lstStyle/>
          <a:p>
            <a:r>
              <a:rPr lang="en-US" sz="1100" i="1" dirty="0" smtClean="0">
                <a:solidFill>
                  <a:schemeClr val="tx1">
                    <a:lumMod val="50000"/>
                    <a:lumOff val="50000"/>
                  </a:schemeClr>
                </a:solidFill>
              </a:rPr>
              <a:t>Source: Las Virgenes Municipal Water District</a:t>
            </a:r>
            <a:endParaRPr lang="en-US" sz="1100" i="1" dirty="0">
              <a:solidFill>
                <a:schemeClr val="tx1">
                  <a:lumMod val="50000"/>
                  <a:lumOff val="50000"/>
                </a:schemeClr>
              </a:solidFill>
            </a:endParaRPr>
          </a:p>
        </p:txBody>
      </p:sp>
      <p:graphicFrame>
        <p:nvGraphicFramePr>
          <p:cNvPr id="50178" name="Object 2"/>
          <p:cNvGraphicFramePr>
            <a:graphicFrameLocks noChangeAspect="1"/>
          </p:cNvGraphicFramePr>
          <p:nvPr/>
        </p:nvGraphicFramePr>
        <p:xfrm>
          <a:off x="323850" y="1824038"/>
          <a:ext cx="8496300" cy="3209925"/>
        </p:xfrm>
        <a:graphic>
          <a:graphicData uri="http://schemas.openxmlformats.org/presentationml/2006/ole">
            <mc:AlternateContent xmlns:mc="http://schemas.openxmlformats.org/markup-compatibility/2006">
              <mc:Choice xmlns:v="urn:schemas-microsoft-com:vml" Requires="v">
                <p:oleObj spid="_x0000_s50179" name="Worksheet" r:id="rId4" imgW="8496300" imgH="3209925" progId="Excel.Sheet.8">
                  <p:embed/>
                </p:oleObj>
              </mc:Choice>
              <mc:Fallback>
                <p:oleObj name="Worksheet" r:id="rId4" imgW="8496300" imgH="3209925"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824038"/>
                        <a:ext cx="849630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 Introductions</a:t>
            </a:r>
            <a:endParaRPr lang="en-US" dirty="0"/>
          </a:p>
        </p:txBody>
      </p:sp>
      <p:sp>
        <p:nvSpPr>
          <p:cNvPr id="3" name="Slide Number Placeholder 2"/>
          <p:cNvSpPr>
            <a:spLocks noGrp="1"/>
          </p:cNvSpPr>
          <p:nvPr>
            <p:ph type="sldNum" sz="quarter" idx="12"/>
          </p:nvPr>
        </p:nvSpPr>
        <p:spPr/>
        <p:txBody>
          <a:bodyPr/>
          <a:lstStyle/>
          <a:p>
            <a:fld id="{B6A47DB7-EC0A-4CD0-BDDA-8E5988DF5D11}"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Facilities</a:t>
            </a:r>
            <a:endParaRPr lang="en-US" dirty="0"/>
          </a:p>
        </p:txBody>
      </p:sp>
      <p:sp>
        <p:nvSpPr>
          <p:cNvPr id="4" name="Slide Number Placeholder 3"/>
          <p:cNvSpPr>
            <a:spLocks noGrp="1"/>
          </p:cNvSpPr>
          <p:nvPr>
            <p:ph type="sldNum" sz="quarter" idx="12"/>
          </p:nvPr>
        </p:nvSpPr>
        <p:spPr/>
        <p:txBody>
          <a:bodyPr/>
          <a:lstStyle/>
          <a:p>
            <a:fld id="{B6A47DB7-EC0A-4CD0-BDDA-8E5988DF5D11}" type="slidenum">
              <a:rPr lang="en-US" smtClean="0"/>
              <a:pPr/>
              <a:t>30</a:t>
            </a:fld>
            <a:endParaRPr lang="en-US" dirty="0"/>
          </a:p>
        </p:txBody>
      </p:sp>
      <p:pic>
        <p:nvPicPr>
          <p:cNvPr id="5" name="Picture 6"/>
          <p:cNvPicPr>
            <a:picLocks noChangeAspect="1" noChangeArrowheads="1"/>
          </p:cNvPicPr>
          <p:nvPr/>
        </p:nvPicPr>
        <p:blipFill>
          <a:blip r:embed="rId2" cstate="print"/>
          <a:srcRect l="1653" t="2202" r="1653" b="2202"/>
          <a:stretch>
            <a:fillRect/>
          </a:stretch>
        </p:blipFill>
        <p:spPr bwMode="auto">
          <a:xfrm>
            <a:off x="838201" y="1219200"/>
            <a:ext cx="3327109" cy="2468880"/>
          </a:xfrm>
          <a:prstGeom prst="rect">
            <a:avLst/>
          </a:prstGeom>
          <a:ln>
            <a:noFill/>
          </a:ln>
          <a:effectLst>
            <a:outerShdw blurRad="292100" dist="139700" dir="2700000" algn="tl" rotWithShape="0">
              <a:srgbClr val="333333">
                <a:alpha val="65000"/>
              </a:srgbClr>
            </a:outerShdw>
          </a:effectLst>
        </p:spPr>
      </p:pic>
      <p:pic>
        <p:nvPicPr>
          <p:cNvPr id="6" name="Picture 7"/>
          <p:cNvPicPr>
            <a:picLocks noChangeAspect="1" noChangeArrowheads="1"/>
          </p:cNvPicPr>
          <p:nvPr/>
        </p:nvPicPr>
        <p:blipFill>
          <a:blip r:embed="rId3" cstate="print"/>
          <a:srcRect l="1410" t="2347" r="1410" b="2347"/>
          <a:stretch>
            <a:fillRect/>
          </a:stretch>
        </p:blipFill>
        <p:spPr bwMode="auto">
          <a:xfrm>
            <a:off x="2514600" y="3962400"/>
            <a:ext cx="3880110" cy="2286000"/>
          </a:xfrm>
          <a:prstGeom prst="rect">
            <a:avLst/>
          </a:prstGeom>
          <a:ln>
            <a:noFill/>
          </a:ln>
          <a:effectLst>
            <a:outerShdw blurRad="292100" dist="139700" dir="2700000" algn="tl" rotWithShape="0">
              <a:srgbClr val="333333">
                <a:alpha val="65000"/>
              </a:srgbClr>
            </a:outerShdw>
          </a:effectLst>
        </p:spPr>
      </p:pic>
      <p:pic>
        <p:nvPicPr>
          <p:cNvPr id="7" name="Picture 8"/>
          <p:cNvPicPr>
            <a:picLocks noChangeAspect="1" noChangeArrowheads="1"/>
          </p:cNvPicPr>
          <p:nvPr/>
        </p:nvPicPr>
        <p:blipFill>
          <a:blip r:embed="rId4" cstate="print"/>
          <a:srcRect l="1175" t="1746" r="1175" b="1746"/>
          <a:stretch>
            <a:fillRect/>
          </a:stretch>
        </p:blipFill>
        <p:spPr bwMode="auto">
          <a:xfrm>
            <a:off x="4724400" y="1219200"/>
            <a:ext cx="3712703" cy="24712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Sanitation System Capacity &amp; Average</a:t>
            </a:r>
            <a:endParaRPr lang="en-US" dirty="0"/>
          </a:p>
        </p:txBody>
      </p:sp>
      <p:sp>
        <p:nvSpPr>
          <p:cNvPr id="3" name="Content Placeholder 2"/>
          <p:cNvSpPr>
            <a:spLocks noGrp="1"/>
          </p:cNvSpPr>
          <p:nvPr>
            <p:ph idx="1"/>
          </p:nvPr>
        </p:nvSpPr>
        <p:spPr>
          <a:xfrm>
            <a:off x="236134" y="1447800"/>
            <a:ext cx="8450666" cy="1279875"/>
          </a:xfrm>
        </p:spPr>
        <p:txBody>
          <a:bodyPr>
            <a:normAutofit/>
          </a:bodyPr>
          <a:lstStyle/>
          <a:p>
            <a:r>
              <a:rPr lang="en-US" sz="2800" dirty="0" smtClean="0"/>
              <a:t>Wastewater treated (in MGD) historic and projected</a:t>
            </a:r>
          </a:p>
          <a:p>
            <a:r>
              <a:rPr lang="en-US" sz="2800" dirty="0" smtClean="0"/>
              <a:t>Treatment Plant Capacity:  16.1 MGD</a:t>
            </a:r>
          </a:p>
        </p:txBody>
      </p:sp>
      <p:sp>
        <p:nvSpPr>
          <p:cNvPr id="4" name="Slide Number Placeholder 3"/>
          <p:cNvSpPr>
            <a:spLocks noGrp="1"/>
          </p:cNvSpPr>
          <p:nvPr>
            <p:ph type="sldNum" sz="quarter" idx="12"/>
          </p:nvPr>
        </p:nvSpPr>
        <p:spPr/>
        <p:txBody>
          <a:bodyPr/>
          <a:lstStyle/>
          <a:p>
            <a:fld id="{B6A47DB7-EC0A-4CD0-BDDA-8E5988DF5D11}" type="slidenum">
              <a:rPr lang="en-US" smtClean="0"/>
              <a:pPr/>
              <a:t>31</a:t>
            </a:fld>
            <a:endParaRPr lang="en-US" dirty="0"/>
          </a:p>
        </p:txBody>
      </p:sp>
      <p:sp>
        <p:nvSpPr>
          <p:cNvPr id="5" name="Title 1"/>
          <p:cNvSpPr txBox="1">
            <a:spLocks/>
          </p:cNvSpPr>
          <p:nvPr/>
        </p:nvSpPr>
        <p:spPr>
          <a:xfrm>
            <a:off x="457200" y="914400"/>
            <a:ext cx="8229600" cy="609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5A2781"/>
                </a:solidFill>
                <a:effectLst/>
                <a:uLnTx/>
                <a:uFillTx/>
                <a:latin typeface="Palatino" pitchFamily="18" charset="0"/>
                <a:ea typeface="+mj-ea"/>
                <a:cs typeface="+mj-cs"/>
              </a:rPr>
              <a:t>Daily Dry Weather Flow</a:t>
            </a:r>
            <a:endParaRPr kumimoji="0" lang="en-US" sz="3200" b="0" i="0" u="none" strike="noStrike" kern="1200" cap="none" spc="0" normalizeH="0" baseline="0" noProof="0" dirty="0">
              <a:ln>
                <a:noFill/>
              </a:ln>
              <a:solidFill>
                <a:srgbClr val="5A2781"/>
              </a:solidFill>
              <a:effectLst/>
              <a:uLnTx/>
              <a:uFillTx/>
              <a:latin typeface="Palatino" pitchFamily="18" charset="0"/>
              <a:ea typeface="+mj-ea"/>
              <a:cs typeface="+mj-cs"/>
            </a:endParaRPr>
          </a:p>
        </p:txBody>
      </p:sp>
      <p:sp>
        <p:nvSpPr>
          <p:cNvPr id="7" name="TextBox 6"/>
          <p:cNvSpPr txBox="1"/>
          <p:nvPr/>
        </p:nvSpPr>
        <p:spPr>
          <a:xfrm>
            <a:off x="1600200" y="6553200"/>
            <a:ext cx="4343400" cy="261610"/>
          </a:xfrm>
          <a:prstGeom prst="rect">
            <a:avLst/>
          </a:prstGeom>
          <a:noFill/>
        </p:spPr>
        <p:txBody>
          <a:bodyPr wrap="square" rtlCol="0">
            <a:spAutoFit/>
          </a:bodyPr>
          <a:lstStyle/>
          <a:p>
            <a:r>
              <a:rPr lang="en-US" sz="1100" i="1" dirty="0" smtClean="0">
                <a:solidFill>
                  <a:schemeClr val="tx1">
                    <a:lumMod val="50000"/>
                    <a:lumOff val="50000"/>
                  </a:schemeClr>
                </a:solidFill>
              </a:rPr>
              <a:t>Source: Las Virgenes Municipal Water District</a:t>
            </a:r>
            <a:endParaRPr lang="en-US" sz="1100" i="1" dirty="0">
              <a:solidFill>
                <a:schemeClr val="tx1">
                  <a:lumMod val="50000"/>
                  <a:lumOff val="50000"/>
                </a:schemeClr>
              </a:solidFill>
            </a:endParaRPr>
          </a:p>
        </p:txBody>
      </p:sp>
      <p:graphicFrame>
        <p:nvGraphicFramePr>
          <p:cNvPr id="43010" name="Object 2"/>
          <p:cNvGraphicFramePr>
            <a:graphicFrameLocks noChangeAspect="1"/>
          </p:cNvGraphicFramePr>
          <p:nvPr/>
        </p:nvGraphicFramePr>
        <p:xfrm>
          <a:off x="1676400" y="2895600"/>
          <a:ext cx="5557838" cy="3000375"/>
        </p:xfrm>
        <a:graphic>
          <a:graphicData uri="http://schemas.openxmlformats.org/presentationml/2006/ole">
            <mc:AlternateContent xmlns:mc="http://schemas.openxmlformats.org/markup-compatibility/2006">
              <mc:Choice xmlns:v="urn:schemas-microsoft-com:vml" Requires="v">
                <p:oleObj spid="_x0000_s43011" name="Worksheet" r:id="rId4" imgW="4200525" imgH="2266950" progId="Excel.Sheet.8">
                  <p:embed/>
                </p:oleObj>
              </mc:Choice>
              <mc:Fallback>
                <p:oleObj name="Worksheet" r:id="rId4" imgW="4200525" imgH="2266950"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895600"/>
                        <a:ext cx="5557838"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F. Summary</a:t>
            </a:r>
            <a:endParaRPr lang="en-US" dirty="0"/>
          </a:p>
        </p:txBody>
      </p:sp>
      <p:sp>
        <p:nvSpPr>
          <p:cNvPr id="3" name="Slide Number Placeholder 2"/>
          <p:cNvSpPr>
            <a:spLocks noGrp="1"/>
          </p:cNvSpPr>
          <p:nvPr>
            <p:ph type="sldNum" sz="quarter" idx="12"/>
          </p:nvPr>
        </p:nvSpPr>
        <p:spPr/>
        <p:txBody>
          <a:bodyPr/>
          <a:lstStyle/>
          <a:p>
            <a:fld id="{B6A47DB7-EC0A-4CD0-BDDA-8E5988DF5D11}"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09600"/>
          </a:xfrm>
        </p:spPr>
        <p:txBody>
          <a:bodyPr/>
          <a:lstStyle/>
          <a:p>
            <a:pPr>
              <a:lnSpc>
                <a:spcPts val="3300"/>
              </a:lnSpc>
            </a:pPr>
            <a:r>
              <a:rPr lang="en-US" sz="3400" dirty="0" smtClean="0"/>
              <a:t>LVMWD is Characteristic of a Strong “AA” Credit</a:t>
            </a:r>
            <a:endParaRPr lang="en-US" sz="3400" dirty="0"/>
          </a:p>
        </p:txBody>
      </p:sp>
      <p:sp>
        <p:nvSpPr>
          <p:cNvPr id="3" name="Content Placeholder 2"/>
          <p:cNvSpPr>
            <a:spLocks noGrp="1"/>
          </p:cNvSpPr>
          <p:nvPr>
            <p:ph idx="1"/>
          </p:nvPr>
        </p:nvSpPr>
        <p:spPr/>
        <p:txBody>
          <a:bodyPr>
            <a:noAutofit/>
          </a:bodyPr>
          <a:lstStyle/>
          <a:p>
            <a:pPr>
              <a:defRPr/>
            </a:pPr>
            <a:r>
              <a:rPr lang="en-US" sz="2000" dirty="0" smtClean="0"/>
              <a:t>Strong and stable service area economy and revenue base</a:t>
            </a:r>
          </a:p>
          <a:p>
            <a:pPr lvl="1">
              <a:defRPr/>
            </a:pPr>
            <a:r>
              <a:rPr lang="en-US" sz="1800" dirty="0" smtClean="0"/>
              <a:t>Wealthy population near build-out</a:t>
            </a:r>
          </a:p>
          <a:p>
            <a:pPr>
              <a:defRPr/>
            </a:pPr>
            <a:r>
              <a:rPr lang="en-US" sz="2000" dirty="0" smtClean="0"/>
              <a:t>Excellent financial position</a:t>
            </a:r>
          </a:p>
          <a:p>
            <a:pPr lvl="1">
              <a:defRPr/>
            </a:pPr>
            <a:r>
              <a:rPr lang="en-US" sz="1800" dirty="0" smtClean="0"/>
              <a:t>Diversified revenue base</a:t>
            </a:r>
          </a:p>
          <a:p>
            <a:pPr lvl="1">
              <a:defRPr/>
            </a:pPr>
            <a:r>
              <a:rPr lang="en-US" sz="1800" dirty="0" smtClean="0"/>
              <a:t>District commitment to strong debt service coverage</a:t>
            </a:r>
          </a:p>
          <a:p>
            <a:pPr lvl="1">
              <a:defRPr/>
            </a:pPr>
            <a:r>
              <a:rPr lang="en-US" sz="1800" dirty="0" smtClean="0"/>
              <a:t>Established Reserve Policy to segregate one year of debt service payments into separate accounts in addition to the 25% of operating and maintenance costs</a:t>
            </a:r>
          </a:p>
          <a:p>
            <a:pPr lvl="1">
              <a:defRPr/>
            </a:pPr>
            <a:r>
              <a:rPr lang="en-US" sz="1800" dirty="0" smtClean="0"/>
              <a:t>Minimal Sanitation Capital needs and Treatment Capacity exceed flows</a:t>
            </a:r>
          </a:p>
          <a:p>
            <a:pPr>
              <a:defRPr/>
            </a:pPr>
            <a:r>
              <a:rPr lang="en-US" sz="2000" dirty="0" smtClean="0"/>
              <a:t>Strong operational and policy management</a:t>
            </a:r>
          </a:p>
          <a:p>
            <a:pPr lvl="1">
              <a:defRPr/>
            </a:pPr>
            <a:r>
              <a:rPr lang="en-US" sz="1800" dirty="0" smtClean="0"/>
              <a:t>Involved Board of Directors</a:t>
            </a:r>
          </a:p>
          <a:p>
            <a:pPr lvl="1">
              <a:defRPr/>
            </a:pPr>
            <a:r>
              <a:rPr lang="en-US" sz="1800" dirty="0" smtClean="0"/>
              <a:t>Seasoned Management Team</a:t>
            </a:r>
          </a:p>
          <a:p>
            <a:pPr lvl="1">
              <a:defRPr/>
            </a:pPr>
            <a:r>
              <a:rPr lang="en-US" sz="1800" dirty="0" smtClean="0"/>
              <a:t>Master Plan for 30 year development outlook</a:t>
            </a:r>
          </a:p>
          <a:p>
            <a:pPr>
              <a:defRPr/>
            </a:pPr>
            <a:r>
              <a:rPr lang="en-US" sz="2000" dirty="0" smtClean="0"/>
              <a:t>Strong Financial Management</a:t>
            </a:r>
          </a:p>
          <a:p>
            <a:pPr lvl="1">
              <a:defRPr/>
            </a:pPr>
            <a:r>
              <a:rPr lang="en-US" sz="1800" dirty="0" smtClean="0"/>
              <a:t>Adopted Policies for Reserves, Investment and Budgeting</a:t>
            </a:r>
          </a:p>
          <a:p>
            <a:pPr lvl="1">
              <a:defRPr/>
            </a:pPr>
            <a:r>
              <a:rPr lang="en-US" sz="1800" dirty="0" smtClean="0"/>
              <a:t>Rate Model for Water and Sanitation Enterprises</a:t>
            </a:r>
          </a:p>
          <a:p>
            <a:pPr lvl="1">
              <a:defRPr/>
            </a:pPr>
            <a:r>
              <a:rPr lang="en-US" sz="1800" dirty="0" smtClean="0"/>
              <a:t>Long Term Planning focus based on five-year Infrastructure Investment Plan</a:t>
            </a:r>
          </a:p>
        </p:txBody>
      </p:sp>
      <p:sp>
        <p:nvSpPr>
          <p:cNvPr id="4" name="Slide Number Placeholder 3"/>
          <p:cNvSpPr>
            <a:spLocks noGrp="1"/>
          </p:cNvSpPr>
          <p:nvPr>
            <p:ph type="sldNum" sz="quarter" idx="12"/>
          </p:nvPr>
        </p:nvSpPr>
        <p:spPr/>
        <p:txBody>
          <a:bodyPr/>
          <a:lstStyle/>
          <a:p>
            <a:fld id="{B6A47DB7-EC0A-4CD0-BDDA-8E5988DF5D11}"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G. Water System Financing Preview</a:t>
            </a:r>
            <a:endParaRPr lang="en-US" dirty="0"/>
          </a:p>
        </p:txBody>
      </p:sp>
      <p:sp>
        <p:nvSpPr>
          <p:cNvPr id="3" name="Slide Number Placeholder 2"/>
          <p:cNvSpPr>
            <a:spLocks noGrp="1"/>
          </p:cNvSpPr>
          <p:nvPr>
            <p:ph type="sldNum" sz="quarter" idx="12"/>
          </p:nvPr>
        </p:nvSpPr>
        <p:spPr/>
        <p:txBody>
          <a:bodyPr/>
          <a:lstStyle/>
          <a:p>
            <a:fld id="{B6A47DB7-EC0A-4CD0-BDDA-8E5988DF5D11}"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Water System Financing </a:t>
            </a:r>
            <a:endParaRPr lang="en-US" dirty="0"/>
          </a:p>
        </p:txBody>
      </p:sp>
      <p:sp>
        <p:nvSpPr>
          <p:cNvPr id="3" name="Content Placeholder 2"/>
          <p:cNvSpPr>
            <a:spLocks noGrp="1"/>
          </p:cNvSpPr>
          <p:nvPr>
            <p:ph idx="1"/>
          </p:nvPr>
        </p:nvSpPr>
        <p:spPr/>
        <p:txBody>
          <a:bodyPr/>
          <a:lstStyle/>
          <a:p>
            <a:r>
              <a:rPr lang="en-US" dirty="0" smtClean="0"/>
              <a:t>District is exploring the possibility to bond finance several of its Water System capital improvement projects</a:t>
            </a:r>
          </a:p>
          <a:p>
            <a:r>
              <a:rPr lang="en-US" dirty="0" smtClean="0"/>
              <a:t>In Summer of 2012, a Rate Study was prepared with the goal to develop multi-year financial plans for the District to:</a:t>
            </a:r>
          </a:p>
          <a:p>
            <a:pPr lvl="1"/>
            <a:r>
              <a:rPr lang="en-US" dirty="0" smtClean="0"/>
              <a:t>Ensure all revenue requirements are met and</a:t>
            </a:r>
          </a:p>
          <a:p>
            <a:pPr lvl="1"/>
            <a:r>
              <a:rPr lang="en-US" dirty="0" smtClean="0"/>
              <a:t>Recommend changes to the existing Potable Water Rates</a:t>
            </a:r>
            <a:endParaRPr lang="en-US" dirty="0"/>
          </a:p>
        </p:txBody>
      </p:sp>
      <p:sp>
        <p:nvSpPr>
          <p:cNvPr id="4" name="Slide Number Placeholder 3"/>
          <p:cNvSpPr>
            <a:spLocks noGrp="1"/>
          </p:cNvSpPr>
          <p:nvPr>
            <p:ph type="sldNum" sz="quarter" idx="12"/>
          </p:nvPr>
        </p:nvSpPr>
        <p:spPr/>
        <p:txBody>
          <a:bodyPr/>
          <a:lstStyle/>
          <a:p>
            <a:fld id="{B6A47DB7-EC0A-4CD0-BDDA-8E5988DF5D11}"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Future Water System Financing - </a:t>
            </a:r>
            <a:r>
              <a:rPr lang="en-US" sz="3200" i="1" dirty="0" smtClean="0">
                <a:solidFill>
                  <a:schemeClr val="tx1">
                    <a:lumMod val="50000"/>
                    <a:lumOff val="50000"/>
                  </a:schemeClr>
                </a:solidFill>
              </a:rPr>
              <a:t>continued</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Based on the recommendations made in the Rate Study, the Board implemented:</a:t>
            </a:r>
          </a:p>
          <a:p>
            <a:pPr lvl="1"/>
            <a:r>
              <a:rPr lang="en-US" dirty="0" smtClean="0"/>
              <a:t>three year rate increases to Potable Water Rates</a:t>
            </a:r>
          </a:p>
          <a:p>
            <a:pPr lvl="1"/>
            <a:r>
              <a:rPr lang="en-US" dirty="0" smtClean="0"/>
              <a:t>five year increase in rates to reflect a 5% revenue adjustment offset by MWD Rate increases</a:t>
            </a:r>
          </a:p>
          <a:p>
            <a:pPr lvl="1"/>
            <a:r>
              <a:rPr lang="en-US" dirty="0" smtClean="0"/>
              <a:t>New Potable Water Rates took effect on </a:t>
            </a:r>
            <a:br>
              <a:rPr lang="en-US" dirty="0" smtClean="0"/>
            </a:br>
            <a:r>
              <a:rPr lang="en-US" dirty="0" smtClean="0"/>
              <a:t>January 1, 2013</a:t>
            </a:r>
          </a:p>
          <a:p>
            <a:r>
              <a:rPr lang="en-US" dirty="0" smtClean="0"/>
              <a:t>New Water Rates provide:</a:t>
            </a:r>
          </a:p>
          <a:p>
            <a:pPr lvl="1"/>
            <a:r>
              <a:rPr lang="en-US" dirty="0" smtClean="0"/>
              <a:t>Future revenue stability</a:t>
            </a:r>
          </a:p>
          <a:p>
            <a:pPr lvl="1"/>
            <a:r>
              <a:rPr lang="en-US" dirty="0" smtClean="0"/>
              <a:t>Increase funding of reserves</a:t>
            </a:r>
          </a:p>
          <a:p>
            <a:pPr lvl="1"/>
            <a:r>
              <a:rPr lang="en-US" dirty="0" smtClean="0"/>
              <a:t>Bonding capacity</a:t>
            </a:r>
            <a:endParaRPr lang="en-US" dirty="0"/>
          </a:p>
        </p:txBody>
      </p:sp>
      <p:sp>
        <p:nvSpPr>
          <p:cNvPr id="4" name="Slide Number Placeholder 3"/>
          <p:cNvSpPr>
            <a:spLocks noGrp="1"/>
          </p:cNvSpPr>
          <p:nvPr>
            <p:ph type="sldNum" sz="quarter" idx="12"/>
          </p:nvPr>
        </p:nvSpPr>
        <p:spPr/>
        <p:txBody>
          <a:bodyPr/>
          <a:lstStyle/>
          <a:p>
            <a:fld id="{B6A47DB7-EC0A-4CD0-BDDA-8E5988DF5D11}"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Questions and Further Discussion</a:t>
            </a:r>
            <a:endParaRPr lang="en-US" dirty="0"/>
          </a:p>
        </p:txBody>
      </p:sp>
      <p:sp>
        <p:nvSpPr>
          <p:cNvPr id="3" name="Slide Number Placeholder 2"/>
          <p:cNvSpPr>
            <a:spLocks noGrp="1"/>
          </p:cNvSpPr>
          <p:nvPr>
            <p:ph type="sldNum" sz="quarter" idx="12"/>
          </p:nvPr>
        </p:nvSpPr>
        <p:spPr/>
        <p:txBody>
          <a:bodyPr/>
          <a:lstStyle/>
          <a:p>
            <a:fld id="{B6A47DB7-EC0A-4CD0-BDDA-8E5988DF5D11}"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4" name="Slide Number Placeholder 3"/>
          <p:cNvSpPr>
            <a:spLocks noGrp="1"/>
          </p:cNvSpPr>
          <p:nvPr>
            <p:ph type="sldNum" sz="quarter" idx="12"/>
          </p:nvPr>
        </p:nvSpPr>
        <p:spPr/>
        <p:txBody>
          <a:bodyPr/>
          <a:lstStyle/>
          <a:p>
            <a:fld id="{B6A47DB7-EC0A-4CD0-BDDA-8E5988DF5D11}" type="slidenum">
              <a:rPr lang="en-US" smtClean="0"/>
              <a:pPr/>
              <a:t>38</a:t>
            </a:fld>
            <a:endParaRPr lang="en-US" dirty="0"/>
          </a:p>
        </p:txBody>
      </p:sp>
      <p:graphicFrame>
        <p:nvGraphicFramePr>
          <p:cNvPr id="5" name="Table 4"/>
          <p:cNvGraphicFramePr>
            <a:graphicFrameLocks noGrp="1"/>
          </p:cNvGraphicFramePr>
          <p:nvPr/>
        </p:nvGraphicFramePr>
        <p:xfrm>
          <a:off x="304800" y="1143000"/>
          <a:ext cx="8686800" cy="4457700"/>
        </p:xfrm>
        <a:graphic>
          <a:graphicData uri="http://schemas.openxmlformats.org/drawingml/2006/table">
            <a:tbl>
              <a:tblPr firstRow="1" bandRow="1">
                <a:tableStyleId>{5C22544A-7EE6-4342-B048-85BDC9FD1C3A}</a:tableStyleId>
              </a:tblPr>
              <a:tblGrid>
                <a:gridCol w="4343400"/>
                <a:gridCol w="4343400"/>
              </a:tblGrid>
              <a:tr h="2171700">
                <a:tc>
                  <a:txBody>
                    <a:bodyPr/>
                    <a:lstStyle/>
                    <a:p>
                      <a:r>
                        <a:rPr lang="en-US" dirty="0" smtClean="0">
                          <a:solidFill>
                            <a:schemeClr val="tx1"/>
                          </a:solidFill>
                        </a:rPr>
                        <a:t>Sandra Hicks </a:t>
                      </a:r>
                    </a:p>
                    <a:p>
                      <a:r>
                        <a:rPr lang="en-US" dirty="0" smtClean="0">
                          <a:solidFill>
                            <a:schemeClr val="tx1"/>
                          </a:solidFill>
                        </a:rPr>
                        <a:t>Director</a:t>
                      </a:r>
                      <a:r>
                        <a:rPr lang="en-US" baseline="0" dirty="0" smtClean="0">
                          <a:solidFill>
                            <a:schemeClr val="tx1"/>
                          </a:solidFill>
                        </a:rPr>
                        <a:t> of Finance and Administrative</a:t>
                      </a:r>
                    </a:p>
                    <a:p>
                      <a:endParaRPr lang="en-US" baseline="0" dirty="0" smtClean="0">
                        <a:solidFill>
                          <a:schemeClr val="tx1"/>
                        </a:solidFill>
                      </a:endParaRPr>
                    </a:p>
                    <a:p>
                      <a:r>
                        <a:rPr lang="en-US" sz="1800" b="0" kern="1200" dirty="0" smtClean="0">
                          <a:solidFill>
                            <a:schemeClr val="tx1"/>
                          </a:solidFill>
                          <a:latin typeface="+mn-lt"/>
                          <a:ea typeface="+mn-ea"/>
                          <a:cs typeface="+mn-cs"/>
                        </a:rPr>
                        <a:t>Las Virgenes Municipal Water District</a:t>
                      </a:r>
                    </a:p>
                    <a:p>
                      <a:r>
                        <a:rPr lang="en-US" sz="1800" b="0" kern="1200" dirty="0" smtClean="0">
                          <a:solidFill>
                            <a:schemeClr val="tx1"/>
                          </a:solidFill>
                          <a:latin typeface="+mn-lt"/>
                          <a:ea typeface="+mn-ea"/>
                          <a:cs typeface="+mn-cs"/>
                        </a:rPr>
                        <a:t>4232 Las Virgenes Rd., Calabasas, CA 91302</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(818) 251.2133  | </a:t>
                      </a:r>
                      <a:r>
                        <a:rPr lang="en-US" sz="1800" b="0" u="sng" kern="1200" dirty="0" smtClean="0">
                          <a:solidFill>
                            <a:schemeClr val="tx1"/>
                          </a:solidFill>
                          <a:latin typeface="+mn-lt"/>
                          <a:ea typeface="+mn-ea"/>
                          <a:cs typeface="+mn-cs"/>
                          <a:hlinkClick r:id="rId2"/>
                        </a:rPr>
                        <a:t>shicks@lvmwd.com</a:t>
                      </a:r>
                      <a:endParaRPr lang="en-US" sz="1800" b="0" kern="1200" dirty="0" smtClean="0">
                        <a:solidFill>
                          <a:schemeClr val="tx1"/>
                        </a:solidFill>
                        <a:latin typeface="+mn-lt"/>
                        <a:ea typeface="+mn-ea"/>
                        <a:cs typeface="+mn-cs"/>
                      </a:endParaRPr>
                    </a:p>
                    <a:p>
                      <a:endParaRPr lang="en-US" dirty="0">
                        <a:solidFill>
                          <a:schemeClr val="tx1"/>
                        </a:solidFill>
                      </a:endParaRPr>
                    </a:p>
                  </a:txBody>
                  <a:tcPr>
                    <a:solidFill>
                      <a:schemeClr val="bg1"/>
                    </a:solidFill>
                  </a:tcPr>
                </a:tc>
                <a:tc>
                  <a:txBody>
                    <a:bodyPr/>
                    <a:lstStyle/>
                    <a:p>
                      <a:r>
                        <a:rPr lang="en-US" sz="1800" b="1" kern="1200" dirty="0" smtClean="0">
                          <a:solidFill>
                            <a:schemeClr val="tx1"/>
                          </a:solidFill>
                          <a:latin typeface="+mn-lt"/>
                          <a:ea typeface="+mn-ea"/>
                          <a:cs typeface="+mn-cs"/>
                        </a:rPr>
                        <a:t>Joseph Lillio, MPA, EA</a:t>
                      </a:r>
                    </a:p>
                    <a:p>
                      <a:r>
                        <a:rPr lang="en-US" sz="1800" b="1" kern="1200" dirty="0" smtClean="0">
                          <a:solidFill>
                            <a:schemeClr val="tx1"/>
                          </a:solidFill>
                          <a:latin typeface="+mn-lt"/>
                          <a:ea typeface="+mn-ea"/>
                          <a:cs typeface="+mn-cs"/>
                        </a:rPr>
                        <a:t>Finance Manager</a:t>
                      </a:r>
                    </a:p>
                    <a:p>
                      <a:endParaRPr lang="en-US" sz="1800" b="1" kern="1200" dirty="0" smtClean="0">
                        <a:solidFill>
                          <a:schemeClr val="tx1"/>
                        </a:solidFill>
                        <a:latin typeface="+mn-lt"/>
                        <a:ea typeface="+mn-ea"/>
                        <a:cs typeface="+mn-cs"/>
                      </a:endParaRPr>
                    </a:p>
                    <a:p>
                      <a:r>
                        <a:rPr lang="en-US" sz="1800" b="0" kern="1200" dirty="0" smtClean="0">
                          <a:solidFill>
                            <a:schemeClr val="tx1"/>
                          </a:solidFill>
                          <a:latin typeface="+mn-lt"/>
                          <a:ea typeface="+mn-ea"/>
                          <a:cs typeface="+mn-cs"/>
                        </a:rPr>
                        <a:t>Las Virgenes Municipal Water District</a:t>
                      </a:r>
                    </a:p>
                    <a:p>
                      <a:r>
                        <a:rPr lang="en-US" sz="1800" b="0" kern="1200" dirty="0" smtClean="0">
                          <a:solidFill>
                            <a:schemeClr val="tx1"/>
                          </a:solidFill>
                          <a:latin typeface="+mn-lt"/>
                          <a:ea typeface="+mn-ea"/>
                          <a:cs typeface="+mn-cs"/>
                        </a:rPr>
                        <a:t>4232 Las Virgenes Rd., Calabasas, CA 91302</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(818) 251.2128  | </a:t>
                      </a:r>
                      <a:r>
                        <a:rPr lang="en-US" sz="1800" b="0" u="sng" kern="1200" dirty="0" smtClean="0">
                          <a:solidFill>
                            <a:schemeClr val="tx1"/>
                          </a:solidFill>
                          <a:latin typeface="+mn-lt"/>
                          <a:ea typeface="+mn-ea"/>
                          <a:cs typeface="+mn-cs"/>
                          <a:hlinkClick r:id="rId3"/>
                        </a:rPr>
                        <a:t>jlillio@lvmwd.com</a:t>
                      </a:r>
                      <a:endParaRPr lang="en-US" sz="1800" b="0" kern="1200" dirty="0" smtClean="0">
                        <a:solidFill>
                          <a:schemeClr val="tx1"/>
                        </a:solidFill>
                        <a:latin typeface="+mn-lt"/>
                        <a:ea typeface="+mn-ea"/>
                        <a:cs typeface="+mn-cs"/>
                      </a:endParaRPr>
                    </a:p>
                    <a:p>
                      <a:endParaRPr lang="en-US" sz="1800" b="1" kern="1200" dirty="0">
                        <a:solidFill>
                          <a:schemeClr val="tx1"/>
                        </a:solidFill>
                        <a:latin typeface="+mn-lt"/>
                        <a:ea typeface="+mn-ea"/>
                        <a:cs typeface="+mn-cs"/>
                      </a:endParaRPr>
                    </a:p>
                  </a:txBody>
                  <a:tcPr>
                    <a:solidFill>
                      <a:schemeClr val="bg1"/>
                    </a:solidFill>
                  </a:tcPr>
                </a:tc>
              </a:tr>
              <a:tr h="2171700">
                <a:tc>
                  <a:txBody>
                    <a:bodyPr/>
                    <a:lstStyle/>
                    <a:p>
                      <a:r>
                        <a:rPr lang="en-US" b="1" dirty="0" smtClean="0"/>
                        <a:t>Jim</a:t>
                      </a:r>
                      <a:r>
                        <a:rPr lang="en-US" b="1" baseline="0" dirty="0" smtClean="0"/>
                        <a:t> Fabian</a:t>
                      </a:r>
                    </a:p>
                    <a:p>
                      <a:r>
                        <a:rPr lang="en-US" b="1" baseline="0" dirty="0" smtClean="0"/>
                        <a:t>Principal</a:t>
                      </a:r>
                    </a:p>
                    <a:p>
                      <a:endParaRPr lang="en-US" b="1" baseline="0" dirty="0" smtClean="0"/>
                    </a:p>
                    <a:p>
                      <a:r>
                        <a:rPr lang="en-US" b="0" baseline="0" dirty="0" smtClean="0"/>
                        <a:t>Fieldman, Rolapp &amp; Associates</a:t>
                      </a:r>
                    </a:p>
                    <a:p>
                      <a:r>
                        <a:rPr lang="en-US" b="0" baseline="0" dirty="0" smtClean="0"/>
                        <a:t>19900 MacArthur Blvd., Suite 1100 </a:t>
                      </a:r>
                    </a:p>
                    <a:p>
                      <a:r>
                        <a:rPr lang="en-US" b="0" baseline="0" dirty="0" smtClean="0"/>
                        <a:t>Irvine, CA  92612</a:t>
                      </a:r>
                    </a:p>
                    <a:p>
                      <a:r>
                        <a:rPr lang="en-US" b="0" baseline="0" dirty="0" smtClean="0"/>
                        <a:t>(949) 660.7307 </a:t>
                      </a:r>
                      <a:r>
                        <a:rPr lang="en-US" sz="1800" b="0" kern="1200" dirty="0" smtClean="0">
                          <a:solidFill>
                            <a:schemeClr val="lt1"/>
                          </a:solidFill>
                          <a:latin typeface="+mn-lt"/>
                          <a:ea typeface="+mn-ea"/>
                          <a:cs typeface="+mn-cs"/>
                        </a:rPr>
                        <a:t>| </a:t>
                      </a:r>
                      <a:r>
                        <a:rPr lang="en-US" sz="1800" b="0" u="sng" kern="1200" dirty="0" smtClean="0">
                          <a:solidFill>
                            <a:schemeClr val="lt1"/>
                          </a:solidFill>
                          <a:latin typeface="+mn-lt"/>
                          <a:ea typeface="+mn-ea"/>
                          <a:cs typeface="+mn-cs"/>
                          <a:hlinkClick r:id="rId4"/>
                        </a:rPr>
                        <a:t>jfabian@fieldman.com</a:t>
                      </a:r>
                      <a:r>
                        <a:rPr lang="en-US" sz="1800" b="0" u="sng" kern="1200" dirty="0" smtClean="0">
                          <a:solidFill>
                            <a:schemeClr val="lt1"/>
                          </a:solidFill>
                          <a:latin typeface="+mn-lt"/>
                          <a:ea typeface="+mn-ea"/>
                          <a:cs typeface="+mn-cs"/>
                        </a:rPr>
                        <a:t> </a:t>
                      </a:r>
                      <a:endParaRPr lang="en-US" b="0" baseline="0" dirty="0" smtClean="0"/>
                    </a:p>
                    <a:p>
                      <a:endParaRPr lang="en-US" b="1" dirty="0"/>
                    </a:p>
                  </a:txBody>
                  <a:tcPr>
                    <a:solidFill>
                      <a:schemeClr val="bg1"/>
                    </a:solidFill>
                  </a:tcPr>
                </a:tc>
                <a:tc>
                  <a:txBody>
                    <a:bodyPr/>
                    <a:lstStyle/>
                    <a:p>
                      <a:r>
                        <a:rPr lang="en-US" b="1" dirty="0" smtClean="0"/>
                        <a:t>Josh Lentz</a:t>
                      </a:r>
                      <a:endParaRPr lang="en-US" b="1" baseline="0" dirty="0" smtClean="0"/>
                    </a:p>
                    <a:p>
                      <a:r>
                        <a:rPr lang="en-US" b="1" baseline="0" dirty="0" smtClean="0"/>
                        <a:t>Assistant Vice President</a:t>
                      </a:r>
                    </a:p>
                    <a:p>
                      <a:endParaRPr lang="en-US" b="1" baseline="0" dirty="0" smtClean="0"/>
                    </a:p>
                    <a:p>
                      <a:r>
                        <a:rPr lang="en-US" b="0" baseline="0" dirty="0" smtClean="0"/>
                        <a:t>Fieldman, Rolapp &amp; Associates</a:t>
                      </a:r>
                    </a:p>
                    <a:p>
                      <a:r>
                        <a:rPr lang="en-US" b="0" baseline="0" dirty="0" smtClean="0"/>
                        <a:t>19900 MacArthur Blvd., Suite 1100 </a:t>
                      </a:r>
                    </a:p>
                    <a:p>
                      <a:r>
                        <a:rPr lang="en-US" b="0" baseline="0" dirty="0" smtClean="0"/>
                        <a:t>Irvine, CA  92612</a:t>
                      </a:r>
                    </a:p>
                    <a:p>
                      <a:r>
                        <a:rPr lang="en-US" b="0" baseline="0" dirty="0" smtClean="0"/>
                        <a:t>(949) 660.7320 </a:t>
                      </a:r>
                      <a:r>
                        <a:rPr lang="en-US" sz="1800" b="0" kern="1200" dirty="0" smtClean="0">
                          <a:solidFill>
                            <a:schemeClr val="lt1"/>
                          </a:solidFill>
                          <a:latin typeface="+mn-lt"/>
                          <a:ea typeface="+mn-ea"/>
                          <a:cs typeface="+mn-cs"/>
                        </a:rPr>
                        <a:t>| </a:t>
                      </a:r>
                      <a:r>
                        <a:rPr lang="en-US" sz="1800" b="0" u="sng" kern="1200" dirty="0" smtClean="0">
                          <a:solidFill>
                            <a:schemeClr val="lt1"/>
                          </a:solidFill>
                          <a:latin typeface="+mn-lt"/>
                          <a:ea typeface="+mn-ea"/>
                          <a:cs typeface="+mn-cs"/>
                          <a:hlinkClick r:id="rId4"/>
                        </a:rPr>
                        <a:t>jlentz@fieldman.com</a:t>
                      </a:r>
                      <a:r>
                        <a:rPr lang="en-US" sz="1800" b="0" u="sng" kern="1200" dirty="0" smtClean="0">
                          <a:solidFill>
                            <a:schemeClr val="lt1"/>
                          </a:solidFill>
                          <a:latin typeface="+mn-lt"/>
                          <a:ea typeface="+mn-ea"/>
                          <a:cs typeface="+mn-cs"/>
                        </a:rPr>
                        <a:t> </a:t>
                      </a:r>
                      <a:endParaRPr lang="en-US" b="0" baseline="0" dirty="0" smtClean="0"/>
                    </a:p>
                    <a:p>
                      <a:endParaRPr lang="en-US" b="1" dirty="0"/>
                    </a:p>
                  </a:txBody>
                  <a:tcPr>
                    <a:solidFill>
                      <a:schemeClr val="bg1"/>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Presenting Team</a:t>
            </a:r>
            <a:endParaRPr lang="en-US" dirty="0"/>
          </a:p>
        </p:txBody>
      </p:sp>
      <p:sp>
        <p:nvSpPr>
          <p:cNvPr id="4" name="Slide Number Placeholder 3"/>
          <p:cNvSpPr>
            <a:spLocks noGrp="1"/>
          </p:cNvSpPr>
          <p:nvPr>
            <p:ph type="sldNum" sz="quarter" idx="12"/>
          </p:nvPr>
        </p:nvSpPr>
        <p:spPr/>
        <p:txBody>
          <a:bodyPr/>
          <a:lstStyle/>
          <a:p>
            <a:fld id="{B6A47DB7-EC0A-4CD0-BDDA-8E5988DF5D11}" type="slidenum">
              <a:rPr lang="en-US" smtClean="0"/>
              <a:pPr/>
              <a:t>4</a:t>
            </a:fld>
            <a:endParaRPr lang="en-US" dirty="0"/>
          </a:p>
        </p:txBody>
      </p:sp>
      <p:graphicFrame>
        <p:nvGraphicFramePr>
          <p:cNvPr id="7" name="Content Placeholder 5"/>
          <p:cNvGraphicFramePr>
            <a:graphicFrameLocks/>
          </p:cNvGraphicFramePr>
          <p:nvPr/>
        </p:nvGraphicFramePr>
        <p:xfrm>
          <a:off x="152400" y="1981200"/>
          <a:ext cx="8763000" cy="3547390"/>
        </p:xfrm>
        <a:graphic>
          <a:graphicData uri="http://schemas.openxmlformats.org/drawingml/2006/table">
            <a:tbl>
              <a:tblPr firstRow="1" bandRow="1">
                <a:tableStyleId>{5C22544A-7EE6-4342-B048-85BDC9FD1C3A}</a:tableStyleId>
              </a:tblPr>
              <a:tblGrid>
                <a:gridCol w="3810000"/>
                <a:gridCol w="4953000"/>
              </a:tblGrid>
              <a:tr h="5521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txBody>
                  <a:tcPr anchor="ct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i="1" dirty="0" smtClean="0">
                        <a:solidFill>
                          <a:schemeClr val="tx1"/>
                        </a:solidFill>
                      </a:endParaRPr>
                    </a:p>
                  </a:txBody>
                  <a:tcPr anchor="ctr">
                    <a:solidFill>
                      <a:schemeClr val="tx2">
                        <a:lumMod val="75000"/>
                      </a:schemeClr>
                    </a:solidFill>
                  </a:tcPr>
                </a:tc>
              </a:tr>
              <a:tr h="5521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Las Virgenes Municipal Water District</a:t>
                      </a:r>
                      <a:endParaRPr lang="en-US" b="1" i="1" dirty="0" smtClean="0">
                        <a:solidFill>
                          <a:schemeClr val="bg1"/>
                        </a:solidFill>
                      </a:endParaRPr>
                    </a:p>
                  </a:txBody>
                  <a:tcPr anchor="ct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smtClean="0">
                          <a:solidFill>
                            <a:schemeClr val="tx1"/>
                          </a:solidFill>
                        </a:rPr>
                        <a:t>Charlie</a:t>
                      </a:r>
                      <a:r>
                        <a:rPr lang="en-US" sz="1600" i="0" baseline="0" dirty="0" smtClean="0">
                          <a:solidFill>
                            <a:schemeClr val="tx1"/>
                          </a:solidFill>
                        </a:rPr>
                        <a:t> Caspary, </a:t>
                      </a:r>
                      <a:r>
                        <a:rPr lang="en-US" sz="1600" i="1" baseline="0" dirty="0" smtClean="0">
                          <a:solidFill>
                            <a:schemeClr val="tx1"/>
                          </a:solidFill>
                        </a:rPr>
                        <a:t>Board President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i="0" baseline="0" dirty="0" smtClean="0">
                          <a:solidFill>
                            <a:schemeClr val="tx1"/>
                          </a:solidFill>
                        </a:rPr>
                        <a:t>Dave Pedersen, </a:t>
                      </a:r>
                      <a:r>
                        <a:rPr lang="en-US" sz="1600" i="1" baseline="0" dirty="0" smtClean="0">
                          <a:solidFill>
                            <a:schemeClr val="tx1"/>
                          </a:solidFill>
                        </a:rPr>
                        <a:t>General Manager</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i="0" baseline="0" dirty="0" smtClean="0">
                          <a:solidFill>
                            <a:schemeClr val="tx1"/>
                          </a:solidFill>
                        </a:rPr>
                        <a:t>Sandra Hicks, </a:t>
                      </a:r>
                      <a:r>
                        <a:rPr lang="en-US" sz="1600" i="1" baseline="0" dirty="0" smtClean="0">
                          <a:solidFill>
                            <a:schemeClr val="tx1"/>
                          </a:solidFill>
                        </a:rPr>
                        <a:t>Director of Finance and Administration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i="0" baseline="0" dirty="0" smtClean="0">
                          <a:solidFill>
                            <a:schemeClr val="tx1"/>
                          </a:solidFill>
                        </a:rPr>
                        <a:t>David Lippman,</a:t>
                      </a:r>
                      <a:r>
                        <a:rPr lang="en-US" sz="1600" i="1" baseline="0" dirty="0" smtClean="0">
                          <a:solidFill>
                            <a:schemeClr val="tx1"/>
                          </a:solidFill>
                        </a:rPr>
                        <a:t> Director of Facilities and Operations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i="0" baseline="0" dirty="0" smtClean="0">
                          <a:solidFill>
                            <a:schemeClr val="tx1"/>
                          </a:solidFill>
                        </a:rPr>
                        <a:t>Carlos Reyes,</a:t>
                      </a:r>
                      <a:r>
                        <a:rPr lang="en-US" sz="1600" i="1" baseline="0" dirty="0" smtClean="0">
                          <a:solidFill>
                            <a:schemeClr val="tx1"/>
                          </a:solidFill>
                        </a:rPr>
                        <a:t>  Director of Resource Conservation and Public Outreach</a:t>
                      </a:r>
                      <a:endParaRPr lang="en-US" sz="1600" i="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i="0" baseline="0" dirty="0" smtClean="0">
                          <a:solidFill>
                            <a:schemeClr val="tx1"/>
                          </a:solidFill>
                        </a:rPr>
                        <a:t>Joseph Lillio, </a:t>
                      </a:r>
                      <a:r>
                        <a:rPr lang="en-US" sz="1600" i="1" baseline="0" dirty="0" smtClean="0">
                          <a:solidFill>
                            <a:schemeClr val="tx1"/>
                          </a:solidFill>
                        </a:rPr>
                        <a:t>Finance Manager</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i="0" baseline="0" dirty="0" smtClean="0">
                          <a:solidFill>
                            <a:schemeClr val="tx1"/>
                          </a:solidFill>
                        </a:rPr>
                        <a:t>Mike Hamilton</a:t>
                      </a:r>
                      <a:r>
                        <a:rPr lang="en-US" sz="1600" i="0" baseline="0" smtClean="0">
                          <a:solidFill>
                            <a:schemeClr val="tx1"/>
                          </a:solidFill>
                        </a:rPr>
                        <a:t>, </a:t>
                      </a:r>
                      <a:r>
                        <a:rPr lang="en-US" sz="1600" i="1" baseline="0" smtClean="0">
                          <a:solidFill>
                            <a:schemeClr val="tx1"/>
                          </a:solidFill>
                        </a:rPr>
                        <a:t>Financial </a:t>
                      </a:r>
                      <a:r>
                        <a:rPr lang="en-US" sz="1600" i="1" baseline="0" dirty="0" smtClean="0">
                          <a:solidFill>
                            <a:schemeClr val="tx1"/>
                          </a:solidFill>
                        </a:rPr>
                        <a:t>Analyst</a:t>
                      </a:r>
                      <a:endParaRPr lang="en-US" sz="1600" i="0" dirty="0" smtClean="0">
                        <a:solidFill>
                          <a:schemeClr val="tx1"/>
                        </a:solidFill>
                      </a:endParaRPr>
                    </a:p>
                  </a:txBody>
                  <a:tcPr anchor="ctr">
                    <a:solidFill>
                      <a:schemeClr val="tx2">
                        <a:lumMod val="20000"/>
                        <a:lumOff val="80000"/>
                      </a:schemeClr>
                    </a:solidFill>
                  </a:tcPr>
                </a:tc>
              </a:tr>
              <a:tr h="953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t>Fieldman, Rolapp &amp; Associates</a:t>
                      </a:r>
                      <a:endParaRPr lang="en-US" sz="1800" b="1" i="1" kern="1200" dirty="0" smtClean="0">
                        <a:solidFill>
                          <a:schemeClr val="bg1"/>
                        </a:solidFill>
                        <a:latin typeface="+mn-lt"/>
                        <a:ea typeface="+mn-ea"/>
                        <a:cs typeface="+mn-cs"/>
                      </a:endParaRP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t>Jim Fabian, </a:t>
                      </a:r>
                      <a:r>
                        <a:rPr lang="en-US" sz="1600" i="1" kern="1200" dirty="0" smtClean="0"/>
                        <a:t>Principal</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i="0" kern="1200" dirty="0" smtClean="0">
                          <a:solidFill>
                            <a:schemeClr val="dk1"/>
                          </a:solidFill>
                          <a:latin typeface="+mn-lt"/>
                          <a:ea typeface="+mn-ea"/>
                          <a:cs typeface="+mn-cs"/>
                        </a:rPr>
                        <a:t>Josh</a:t>
                      </a:r>
                      <a:r>
                        <a:rPr lang="en-US" sz="1600" i="0" kern="1200" baseline="0" dirty="0" smtClean="0">
                          <a:solidFill>
                            <a:schemeClr val="dk1"/>
                          </a:solidFill>
                          <a:latin typeface="+mn-lt"/>
                          <a:ea typeface="+mn-ea"/>
                          <a:cs typeface="+mn-cs"/>
                        </a:rPr>
                        <a:t> Lentz, Assistant Vice President</a:t>
                      </a:r>
                      <a:endParaRPr lang="en-US" sz="1600" i="0" kern="1200" dirty="0" smtClean="0">
                        <a:solidFill>
                          <a:schemeClr val="dk1"/>
                        </a:solidFill>
                        <a:latin typeface="+mn-lt"/>
                        <a:ea typeface="+mn-ea"/>
                        <a:cs typeface="+mn-cs"/>
                      </a:endParaRPr>
                    </a:p>
                  </a:txBody>
                  <a:tcPr anchor="ctr">
                    <a:solidFill>
                      <a:schemeClr val="bg1">
                        <a:lumMod val="95000"/>
                      </a:schemeClr>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Affluent service area with a large and stable customer base – mainly retail</a:t>
            </a:r>
          </a:p>
          <a:p>
            <a:r>
              <a:rPr lang="en-US" dirty="0" smtClean="0"/>
              <a:t>Proven track record of solid financial and operational management</a:t>
            </a:r>
          </a:p>
          <a:p>
            <a:pPr lvl="1"/>
            <a:r>
              <a:rPr lang="en-US" dirty="0" smtClean="0"/>
              <a:t>Revenues surpass Expenditures</a:t>
            </a:r>
          </a:p>
          <a:p>
            <a:pPr lvl="1"/>
            <a:r>
              <a:rPr lang="en-US" dirty="0" smtClean="0"/>
              <a:t>Comprehensive Budgeting</a:t>
            </a:r>
          </a:p>
          <a:p>
            <a:pPr lvl="1"/>
            <a:r>
              <a:rPr lang="en-US" dirty="0" smtClean="0"/>
              <a:t>Proactive Policies</a:t>
            </a:r>
          </a:p>
          <a:p>
            <a:r>
              <a:rPr lang="en-US" dirty="0" smtClean="0"/>
              <a:t>Finances characterized by strong debt service coverage and reserve levels</a:t>
            </a:r>
          </a:p>
          <a:p>
            <a:pPr marL="342900" lvl="1" indent="-342900">
              <a:buClr>
                <a:srgbClr val="5A2781"/>
              </a:buClr>
              <a:buSzPct val="85000"/>
              <a:buFont typeface="Wingdings" pitchFamily="2" charset="2"/>
              <a:buChar char="S"/>
            </a:pPr>
            <a:r>
              <a:rPr lang="en-US" sz="3200" dirty="0" smtClean="0"/>
              <a:t>Minimal Sanitation Capital needs and Treatment Capacity exceed flows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6A47DB7-EC0A-4CD0-BDDA-8E5988DF5D11}"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nSpc>
                <a:spcPts val="3600"/>
              </a:lnSpc>
            </a:pPr>
            <a:r>
              <a:rPr lang="en-US" dirty="0" smtClean="0"/>
              <a:t>B. District Overview and</a:t>
            </a:r>
          </a:p>
          <a:p>
            <a:pPr>
              <a:lnSpc>
                <a:spcPts val="3600"/>
              </a:lnSpc>
            </a:pPr>
            <a:r>
              <a:rPr lang="en-US" dirty="0" smtClean="0"/>
              <a:t>Customer Base</a:t>
            </a:r>
            <a:endParaRPr lang="en-US" dirty="0"/>
          </a:p>
        </p:txBody>
      </p:sp>
      <p:sp>
        <p:nvSpPr>
          <p:cNvPr id="3" name="Slide Number Placeholder 2"/>
          <p:cNvSpPr>
            <a:spLocks noGrp="1"/>
          </p:cNvSpPr>
          <p:nvPr>
            <p:ph type="sldNum" sz="quarter" idx="12"/>
          </p:nvPr>
        </p:nvSpPr>
        <p:spPr/>
        <p:txBody>
          <a:bodyPr/>
          <a:lstStyle/>
          <a:p>
            <a:fld id="{B6A47DB7-EC0A-4CD0-BDDA-8E5988DF5D11}"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Area Map</a:t>
            </a:r>
            <a:endParaRPr lang="en-US" dirty="0"/>
          </a:p>
        </p:txBody>
      </p:sp>
      <p:sp>
        <p:nvSpPr>
          <p:cNvPr id="3" name="Content Placeholder 2"/>
          <p:cNvSpPr>
            <a:spLocks noGrp="1"/>
          </p:cNvSpPr>
          <p:nvPr>
            <p:ph idx="1"/>
          </p:nvPr>
        </p:nvSpPr>
        <p:spPr/>
        <p:txBody>
          <a:bodyPr>
            <a:normAutofit/>
          </a:bodyPr>
          <a:lstStyle/>
          <a:p>
            <a:pPr marL="0" indent="0" algn="just">
              <a:buNone/>
            </a:pPr>
            <a:r>
              <a:rPr lang="en-US" sz="2000" dirty="0" smtClean="0"/>
              <a:t>The District is a special district formed for the purpose of providing water, sanitation and reclaimed water services to an area encompassing approximately 122 square miles in western Los Angeles County</a:t>
            </a:r>
          </a:p>
        </p:txBody>
      </p:sp>
      <p:sp>
        <p:nvSpPr>
          <p:cNvPr id="4" name="Slide Number Placeholder 3"/>
          <p:cNvSpPr>
            <a:spLocks noGrp="1"/>
          </p:cNvSpPr>
          <p:nvPr>
            <p:ph type="sldNum" sz="quarter" idx="12"/>
          </p:nvPr>
        </p:nvSpPr>
        <p:spPr/>
        <p:txBody>
          <a:bodyPr/>
          <a:lstStyle/>
          <a:p>
            <a:fld id="{B6A47DB7-EC0A-4CD0-BDDA-8E5988DF5D11}" type="slidenum">
              <a:rPr lang="en-US" smtClean="0"/>
              <a:pPr/>
              <a:t>7</a:t>
            </a:fld>
            <a:endParaRPr lang="en-US" dirty="0"/>
          </a:p>
        </p:txBody>
      </p:sp>
      <p:sp>
        <p:nvSpPr>
          <p:cNvPr id="6" name="TextBox 5"/>
          <p:cNvSpPr txBox="1"/>
          <p:nvPr/>
        </p:nvSpPr>
        <p:spPr>
          <a:xfrm>
            <a:off x="1600200" y="6553200"/>
            <a:ext cx="4343400" cy="261610"/>
          </a:xfrm>
          <a:prstGeom prst="rect">
            <a:avLst/>
          </a:prstGeom>
          <a:noFill/>
        </p:spPr>
        <p:txBody>
          <a:bodyPr wrap="square" rtlCol="0">
            <a:spAutoFit/>
          </a:bodyPr>
          <a:lstStyle/>
          <a:p>
            <a:r>
              <a:rPr lang="en-US" sz="1100" i="1" dirty="0" smtClean="0">
                <a:solidFill>
                  <a:schemeClr val="tx1">
                    <a:lumMod val="50000"/>
                    <a:lumOff val="50000"/>
                  </a:schemeClr>
                </a:solidFill>
              </a:rPr>
              <a:t>Source: Las Virgenes Municipal Water District</a:t>
            </a:r>
            <a:endParaRPr lang="en-US" sz="1100" i="1" dirty="0">
              <a:solidFill>
                <a:schemeClr val="tx1">
                  <a:lumMod val="50000"/>
                  <a:lumOff val="50000"/>
                </a:schemeClr>
              </a:solidFill>
            </a:endParaRPr>
          </a:p>
        </p:txBody>
      </p:sp>
      <p:pic>
        <p:nvPicPr>
          <p:cNvPr id="30722" name="Picture 2"/>
          <p:cNvPicPr>
            <a:picLocks noChangeAspect="1" noChangeArrowheads="1"/>
          </p:cNvPicPr>
          <p:nvPr/>
        </p:nvPicPr>
        <p:blipFill>
          <a:blip r:embed="rId2" cstate="print"/>
          <a:srcRect/>
          <a:stretch>
            <a:fillRect/>
          </a:stretch>
        </p:blipFill>
        <p:spPr bwMode="auto">
          <a:xfrm>
            <a:off x="1676400" y="1905000"/>
            <a:ext cx="5696704" cy="4314607"/>
          </a:xfrm>
          <a:prstGeom prst="rect">
            <a:avLst/>
          </a:prstGeom>
          <a:noFill/>
          <a:ln w="9525">
            <a:noFill/>
            <a:miter lim="800000"/>
            <a:headEnd/>
            <a:tailEnd/>
          </a:ln>
          <a:effectLst/>
        </p:spPr>
      </p:pic>
      <p:sp>
        <p:nvSpPr>
          <p:cNvPr id="10" name="Rectangle 9"/>
          <p:cNvSpPr/>
          <p:nvPr/>
        </p:nvSpPr>
        <p:spPr>
          <a:xfrm>
            <a:off x="1981200" y="403860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a:xfrm>
            <a:off x="457200" y="1143000"/>
            <a:ext cx="8229600" cy="4983163"/>
          </a:xfrm>
        </p:spPr>
        <p:txBody>
          <a:bodyPr>
            <a:noAutofit/>
          </a:bodyPr>
          <a:lstStyle/>
          <a:p>
            <a:r>
              <a:rPr lang="en-US" sz="2200" dirty="0" smtClean="0"/>
              <a:t>Formed in 1958 to bring imported water into western Los Angeles County.</a:t>
            </a:r>
          </a:p>
          <a:p>
            <a:r>
              <a:rPr lang="en-US" sz="2200" dirty="0" smtClean="0"/>
              <a:t>Serves the cities and communities of Agoura Hills, Calabasas, Hidden Hills, Lake Lindero, Malibu Lake, Twin Lakes and Westlake Village.</a:t>
            </a:r>
          </a:p>
          <a:p>
            <a:r>
              <a:rPr lang="en-US" sz="2200" dirty="0" smtClean="0"/>
              <a:t>Provides potable water, reclaimed water and sanitation services to its customers.  The District delivered its first water in 1963.  In 1964, the District entered into an Agreement with Triunfo Sanitation District to provide sewage service to the Malibu Canyon Drainage area.</a:t>
            </a:r>
          </a:p>
          <a:p>
            <a:r>
              <a:rPr lang="en-US" sz="2200" dirty="0" smtClean="0"/>
              <a:t>Has a separate distribution system for the delivery of recycled water for irrigation.</a:t>
            </a:r>
          </a:p>
          <a:p>
            <a:r>
              <a:rPr lang="en-US" sz="2200" dirty="0" smtClean="0"/>
              <a:t>Currently serves approximately 19,854 potable water customers, 621 recycled water customers and 16,792 sanitation customers.</a:t>
            </a:r>
          </a:p>
        </p:txBody>
      </p:sp>
      <p:sp>
        <p:nvSpPr>
          <p:cNvPr id="4" name="Slide Number Placeholder 3"/>
          <p:cNvSpPr>
            <a:spLocks noGrp="1"/>
          </p:cNvSpPr>
          <p:nvPr>
            <p:ph type="sldNum" sz="quarter" idx="12"/>
          </p:nvPr>
        </p:nvSpPr>
        <p:spPr/>
        <p:txBody>
          <a:bodyPr/>
          <a:lstStyle/>
          <a:p>
            <a:fld id="{B6A47DB7-EC0A-4CD0-BDDA-8E5988DF5D11}"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and Government</a:t>
            </a:r>
            <a:endParaRPr lang="en-US" dirty="0"/>
          </a:p>
        </p:txBody>
      </p:sp>
      <p:sp>
        <p:nvSpPr>
          <p:cNvPr id="3" name="Content Placeholder 2"/>
          <p:cNvSpPr>
            <a:spLocks noGrp="1"/>
          </p:cNvSpPr>
          <p:nvPr>
            <p:ph idx="1"/>
          </p:nvPr>
        </p:nvSpPr>
        <p:spPr>
          <a:xfrm>
            <a:off x="457200" y="1143000"/>
            <a:ext cx="3276600" cy="4983163"/>
          </a:xfrm>
        </p:spPr>
        <p:txBody>
          <a:bodyPr>
            <a:normAutofit/>
          </a:bodyPr>
          <a:lstStyle/>
          <a:p>
            <a:pPr>
              <a:lnSpc>
                <a:spcPct val="90000"/>
              </a:lnSpc>
            </a:pPr>
            <a:r>
              <a:rPr lang="en-US" sz="1800" dirty="0" smtClean="0"/>
              <a:t>Governed by a five member Board of Directors</a:t>
            </a:r>
          </a:p>
          <a:p>
            <a:pPr lvl="1">
              <a:lnSpc>
                <a:spcPct val="90000"/>
              </a:lnSpc>
            </a:pPr>
            <a:r>
              <a:rPr lang="en-US" sz="1600" dirty="0" smtClean="0"/>
              <a:t>Elected by Districts on a non-partisan basis for overlapping four-year terms. The Board biannually selects officers and a representative to the board of MWD </a:t>
            </a:r>
          </a:p>
          <a:p>
            <a:pPr>
              <a:lnSpc>
                <a:spcPct val="90000"/>
              </a:lnSpc>
            </a:pPr>
            <a:r>
              <a:rPr lang="en-US" sz="1800" dirty="0" smtClean="0"/>
              <a:t>The Board appoints the General Manager, responsible for day-to-day operations and appointing Department heads</a:t>
            </a:r>
          </a:p>
          <a:p>
            <a:pPr>
              <a:lnSpc>
                <a:spcPct val="90000"/>
              </a:lnSpc>
            </a:pPr>
            <a:r>
              <a:rPr lang="en-US" sz="1800" dirty="0" smtClean="0"/>
              <a:t>District employs a full-time staff of 117 positions</a:t>
            </a:r>
          </a:p>
          <a:p>
            <a:pPr>
              <a:lnSpc>
                <a:spcPct val="90000"/>
              </a:lnSpc>
            </a:pPr>
            <a:r>
              <a:rPr lang="en-US" sz="1800" dirty="0" smtClean="0"/>
              <a:t>Independent entity with sole authority to set rates</a:t>
            </a:r>
            <a:endParaRPr lang="en-US" sz="2400" dirty="0" smtClean="0"/>
          </a:p>
        </p:txBody>
      </p:sp>
      <p:sp>
        <p:nvSpPr>
          <p:cNvPr id="4" name="Slide Number Placeholder 3"/>
          <p:cNvSpPr>
            <a:spLocks noGrp="1"/>
          </p:cNvSpPr>
          <p:nvPr>
            <p:ph type="sldNum" sz="quarter" idx="12"/>
          </p:nvPr>
        </p:nvSpPr>
        <p:spPr/>
        <p:txBody>
          <a:bodyPr/>
          <a:lstStyle/>
          <a:p>
            <a:fld id="{B6A47DB7-EC0A-4CD0-BDDA-8E5988DF5D11}" type="slidenum">
              <a:rPr lang="en-US" smtClean="0"/>
              <a:pPr/>
              <a:t>9</a:t>
            </a:fld>
            <a:endParaRPr lang="en-US" dirty="0"/>
          </a:p>
        </p:txBody>
      </p:sp>
      <p:pic>
        <p:nvPicPr>
          <p:cNvPr id="6" name="Picture 5" descr="LVMWD Management.gif"/>
          <p:cNvPicPr>
            <a:picLocks noChangeAspect="1"/>
          </p:cNvPicPr>
          <p:nvPr/>
        </p:nvPicPr>
        <p:blipFill>
          <a:blip r:embed="rId2" cstate="print"/>
          <a:stretch>
            <a:fillRect/>
          </a:stretch>
        </p:blipFill>
        <p:spPr>
          <a:xfrm>
            <a:off x="3657600" y="1295400"/>
            <a:ext cx="5345206" cy="4038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1831</Words>
  <Application>Microsoft Office PowerPoint</Application>
  <PresentationFormat>On-screen Show (4:3)</PresentationFormat>
  <Paragraphs>357</Paragraphs>
  <Slides>38</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Worksheet</vt:lpstr>
      <vt:lpstr>Las Virgenes Municipal  Water District</vt:lpstr>
      <vt:lpstr>Table of Contents</vt:lpstr>
      <vt:lpstr>PowerPoint Presentation</vt:lpstr>
      <vt:lpstr>Presenting Team</vt:lpstr>
      <vt:lpstr>Presentation Overview</vt:lpstr>
      <vt:lpstr>PowerPoint Presentation</vt:lpstr>
      <vt:lpstr>Service Area Map</vt:lpstr>
      <vt:lpstr>History</vt:lpstr>
      <vt:lpstr>Management and Government</vt:lpstr>
      <vt:lpstr>Key Facts</vt:lpstr>
      <vt:lpstr>Sanitation Facilities</vt:lpstr>
      <vt:lpstr>Sanitation Customer Base</vt:lpstr>
      <vt:lpstr>Regulatory Issues Facing the Sanitation System</vt:lpstr>
      <vt:lpstr>Household Median Income &amp; Effective Buying Income</vt:lpstr>
      <vt:lpstr>Unemployment Rate</vt:lpstr>
      <vt:lpstr>PowerPoint Presentation</vt:lpstr>
      <vt:lpstr>Sanitation Operating Revenues &amp; Operating Expenses</vt:lpstr>
      <vt:lpstr>Comparative Single Family Bi-Monthly Sanitation Rates</vt:lpstr>
      <vt:lpstr>Sanitation Rates</vt:lpstr>
      <vt:lpstr>Billing Procedures</vt:lpstr>
      <vt:lpstr>PowerPoint Presentation</vt:lpstr>
      <vt:lpstr>Budget Process</vt:lpstr>
      <vt:lpstr>Financial Management Tools</vt:lpstr>
      <vt:lpstr>Financial Management Tools - continued</vt:lpstr>
      <vt:lpstr>Financial Management Tools - continued</vt:lpstr>
      <vt:lpstr>Sanitation System Historic Coverage</vt:lpstr>
      <vt:lpstr>Forecast</vt:lpstr>
      <vt:lpstr>PowerPoint Presentation</vt:lpstr>
      <vt:lpstr>Capital Improvement Program</vt:lpstr>
      <vt:lpstr>District Facilities</vt:lpstr>
      <vt:lpstr>Sanitation System Capacity &amp; Average</vt:lpstr>
      <vt:lpstr>PowerPoint Presentation</vt:lpstr>
      <vt:lpstr>LVMWD is Characteristic of a Strong “AA” Credit</vt:lpstr>
      <vt:lpstr>PowerPoint Presentation</vt:lpstr>
      <vt:lpstr>Future Water System Financing </vt:lpstr>
      <vt:lpstr>Future Water System Financing - continued</vt:lpstr>
      <vt:lpstr>PowerPoint Presentation</vt:lpstr>
      <vt:lpstr>Contact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ck</dc:creator>
  <cp:lastModifiedBy>Northrup, Mary</cp:lastModifiedBy>
  <cp:revision>101</cp:revision>
  <dcterms:created xsi:type="dcterms:W3CDTF">2013-02-01T00:00:10Z</dcterms:created>
  <dcterms:modified xsi:type="dcterms:W3CDTF">2013-03-05T17:51:59Z</dcterms:modified>
</cp:coreProperties>
</file>