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3" r:id="rId4"/>
    <p:sldId id="264" r:id="rId5"/>
  </p:sldIdLst>
  <p:sldSz cx="12192000" cy="6858000"/>
  <p:notesSz cx="7104063" cy="10234613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Light" panose="00000400000000000000" pitchFamily="2" charset="0"/>
      <p:regular r:id="rId11"/>
      <p:bold r:id="rId12"/>
      <p:italic r:id="rId13"/>
      <p:boldItalic r:id="rId14"/>
    </p:embeddedFont>
    <p:embeddedFont>
      <p:font typeface="Montserrat SemiBold" panose="000007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lE00L4F46UB0v6+E+WMl4x45W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15DF41-A791-4B30-8277-4C7AF06494A5}">
  <a:tblStyle styleId="{2715DF41-A791-4B30-8277-4C7AF0649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6" autoAdjust="0"/>
  </p:normalViewPr>
  <p:slideViewPr>
    <p:cSldViewPr snapToGrid="0">
      <p:cViewPr varScale="1">
        <p:scale>
          <a:sx n="68" d="100"/>
          <a:sy n="68" d="100"/>
        </p:scale>
        <p:origin x="5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50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4ba82e9fd_0_176:notes"/>
          <p:cNvSpPr txBox="1">
            <a:spLocks noGrp="1"/>
          </p:cNvSpPr>
          <p:nvPr>
            <p:ph type="body" idx="1"/>
          </p:nvPr>
        </p:nvSpPr>
        <p:spPr>
          <a:xfrm>
            <a:off x="735895" y="5512858"/>
            <a:ext cx="5887200" cy="4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350" tIns="52650" rIns="105350" bIns="52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84ba82e9fd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1431925"/>
            <a:ext cx="6872288" cy="3867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are we different from traditional backups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Air gap technology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Once the backup is finished, this disk will be disconnected and remained  in a permanent air-gap state.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The other 2 disks will make the copies  alternately, according to the frequency you set: daily, every 2 days or weekly, then also disconnect when not backing up.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Disconnecting electronically makes these disks invisible and unreachable to hackers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cyber recovery unit contains 3 NVMe disks, best in speed, that make copies of the entire image - everything you’d need to boot from the device; operation system, configurations, licensing, and data files.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Other security protections like Canary files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solution consists of 3 layers of defense:</a:t>
            </a:r>
            <a:endParaRPr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lang="en-US"/>
              <a:t>A monitoring system interface that gives you full visibility of the status of each workstation.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An agent software that is installed on your computer that works with the unit. Also an agentless option.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lang="en-US"/>
              <a:t>A cyber recovery unit, that is connected by USB to your computer, HMI or server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/>
          </a:p>
        </p:txBody>
      </p:sp>
      <p:sp>
        <p:nvSpPr>
          <p:cNvPr id="270" name="Google Shape;2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72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" y="-80040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5056" y="5536184"/>
            <a:ext cx="3716967" cy="89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329140" y="437423"/>
            <a:ext cx="969230" cy="7601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/>
          <p:nvPr/>
        </p:nvSpPr>
        <p:spPr>
          <a:xfrm>
            <a:off x="2691325" y="1289069"/>
            <a:ext cx="7161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Security Failover Technology​</a:t>
            </a:r>
            <a:endParaRPr sz="3400" b="1" dirty="0">
              <a:solidFill>
                <a:srgbClr val="00B2E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dirty="0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Redefining the Very Essence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dirty="0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-US" sz="3400" b="1" i="0" u="none" strike="noStrike" cap="none" dirty="0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00" b="1" dirty="0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ICS &amp; OT Resilience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​ </a:t>
            </a:r>
            <a:r>
              <a:rPr lang="en-US" sz="3400" b="1" i="0" u="none" strike="noStrike" cap="none" dirty="0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3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4"/>
          <p:cNvSpPr/>
          <p:nvPr/>
        </p:nvSpPr>
        <p:spPr>
          <a:xfrm rot="-5400000">
            <a:off x="10828061" y="1601897"/>
            <a:ext cx="2315425" cy="412455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00B2E2"/>
              </a:gs>
              <a:gs pos="100000">
                <a:srgbClr val="00B2E2">
                  <a:alpha val="9411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4"/>
          <p:cNvSpPr txBox="1"/>
          <p:nvPr/>
        </p:nvSpPr>
        <p:spPr>
          <a:xfrm>
            <a:off x="12857259" y="28942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4"/>
          <p:cNvSpPr txBox="1"/>
          <p:nvPr/>
        </p:nvSpPr>
        <p:spPr>
          <a:xfrm>
            <a:off x="2691324" y="5536175"/>
            <a:ext cx="431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Gwen Krauss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VP Sales NA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gwen.krauss@Salvador-Tech.com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" name="Google Shape;236;g27a1d891222_0_128">
            <a:extLst>
              <a:ext uri="{FF2B5EF4-FFF2-40B4-BE49-F238E27FC236}">
                <a16:creationId xmlns:a16="http://schemas.microsoft.com/office/drawing/2014/main" id="{CB3A5C63-D6B5-51DB-A3F4-9B9A3FD4550B}"/>
              </a:ext>
            </a:extLst>
          </p:cNvPr>
          <p:cNvGrpSpPr/>
          <p:nvPr/>
        </p:nvGrpSpPr>
        <p:grpSpPr>
          <a:xfrm>
            <a:off x="3369533" y="3656966"/>
            <a:ext cx="4587857" cy="1033793"/>
            <a:chOff x="6343515" y="4149342"/>
            <a:chExt cx="4587857" cy="1033793"/>
          </a:xfrm>
        </p:grpSpPr>
        <p:pic>
          <p:nvPicPr>
            <p:cNvPr id="6" name="Google Shape;237;g27a1d891222_0_128">
              <a:extLst>
                <a:ext uri="{FF2B5EF4-FFF2-40B4-BE49-F238E27FC236}">
                  <a16:creationId xmlns:a16="http://schemas.microsoft.com/office/drawing/2014/main" id="{E1C57498-CC4C-7E28-2A08-DF42C601D13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43515" y="4149342"/>
              <a:ext cx="1386001" cy="9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38;g27a1d891222_0_128">
              <a:extLst>
                <a:ext uri="{FF2B5EF4-FFF2-40B4-BE49-F238E27FC236}">
                  <a16:creationId xmlns:a16="http://schemas.microsoft.com/office/drawing/2014/main" id="{075A48B1-1AB1-F60F-BA0D-997C04AAD0C1}"/>
                </a:ext>
              </a:extLst>
            </p:cNvPr>
            <p:cNvSpPr txBox="1"/>
            <p:nvPr/>
          </p:nvSpPr>
          <p:spPr>
            <a:xfrm>
              <a:off x="8146472" y="4444235"/>
              <a:ext cx="278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rgbClr val="00B2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you’re back on track!</a:t>
              </a:r>
              <a:endParaRPr sz="2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84ba82e9fd_0_176" descr="A picture containing night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60" y="15240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1" name="Google Shape;91;g284ba82e9fd_0_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5573" y="6004172"/>
            <a:ext cx="2527385" cy="6057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84ba82e9fd_0_176"/>
          <p:cNvSpPr txBox="1"/>
          <p:nvPr/>
        </p:nvSpPr>
        <p:spPr>
          <a:xfrm>
            <a:off x="1160359" y="486349"/>
            <a:ext cx="101889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Salvador Technologies 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addresses a crucial problem concerning operational continuity and c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yber 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ttack 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ecovery for mission 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ritical 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systems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Our </a:t>
            </a:r>
            <a:r>
              <a:rPr lang="en-US" sz="18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1800" b="1" i="0" u="none" strike="noStrike" cap="non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provides </a:t>
            </a:r>
            <a:r>
              <a:rPr lang="en-US" sz="1800" b="1" i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instant security failover</a:t>
            </a:r>
            <a:r>
              <a:rPr lang="en-US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for ICS/OT systems,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that is fast and easy to use. ​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g284ba82e9fd_0_176"/>
          <p:cNvSpPr txBox="1"/>
          <p:nvPr/>
        </p:nvSpPr>
        <p:spPr>
          <a:xfrm>
            <a:off x="309044" y="6356333"/>
            <a:ext cx="413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1600"/>
              <a:buFont typeface="Montserrat Light"/>
              <a:buNone/>
            </a:pPr>
            <a:r>
              <a:rPr lang="en-US" sz="1600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| </a:t>
            </a:r>
            <a:fld id="{00000000-1234-1234-1234-123412341234}" type="slidenum">
              <a:rPr lang="en-US" sz="1600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fld>
            <a:endParaRPr sz="1600">
              <a:solidFill>
                <a:srgbClr val="00B2E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4" name="Google Shape;94;g284ba82e9fd_0_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3166" y="648768"/>
            <a:ext cx="969230" cy="760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g284ba82e9fd_0_176"/>
          <p:cNvGrpSpPr/>
          <p:nvPr/>
        </p:nvGrpSpPr>
        <p:grpSpPr>
          <a:xfrm>
            <a:off x="1372134" y="4586922"/>
            <a:ext cx="9228707" cy="1274770"/>
            <a:chOff x="1372134" y="4205922"/>
            <a:chExt cx="9228707" cy="1274770"/>
          </a:xfrm>
        </p:grpSpPr>
        <p:pic>
          <p:nvPicPr>
            <p:cNvPr id="96" name="Google Shape;96;g284ba82e9fd_0_176" descr="Ashdod Port Company Ltd. | IAPH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72134" y="4230347"/>
              <a:ext cx="1345746" cy="1182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284ba82e9fd_0_176" descr="Gav-Yam Negev Tech Park added a... - Gav-Yam Negev Tech Park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14715" y="4205922"/>
              <a:ext cx="1274770" cy="1274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g284ba82e9fd_0_176" descr="BAZAN Group - Wikipedi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061364" y="4224185"/>
              <a:ext cx="1539477" cy="1195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284ba82e9fd_0_176" descr="shaare-zedek | Mizra Medical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99889" y="4226135"/>
              <a:ext cx="1542946" cy="1234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284ba82e9fd_0_176" descr="Berexco LLC | LinkedI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289759" y="4224197"/>
              <a:ext cx="1238250" cy="123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g284ba82e9fd_0_176"/>
          <p:cNvGrpSpPr/>
          <p:nvPr/>
        </p:nvGrpSpPr>
        <p:grpSpPr>
          <a:xfrm>
            <a:off x="642238" y="2308870"/>
            <a:ext cx="11030404" cy="1855785"/>
            <a:chOff x="642238" y="1546870"/>
            <a:chExt cx="11030404" cy="1855785"/>
          </a:xfrm>
        </p:grpSpPr>
        <p:grpSp>
          <p:nvGrpSpPr>
            <p:cNvPr id="102" name="Google Shape;102;g284ba82e9fd_0_176"/>
            <p:cNvGrpSpPr/>
            <p:nvPr/>
          </p:nvGrpSpPr>
          <p:grpSpPr>
            <a:xfrm>
              <a:off x="642238" y="1546870"/>
              <a:ext cx="1574700" cy="1670985"/>
              <a:chOff x="936064" y="2600794"/>
              <a:chExt cx="1574700" cy="1670985"/>
            </a:xfrm>
          </p:grpSpPr>
          <p:pic>
            <p:nvPicPr>
              <p:cNvPr id="103" name="Google Shape;103;g284ba82e9fd_0_17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29458" y="2600794"/>
                <a:ext cx="1188000" cy="11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g284ba82e9fd_0_176"/>
              <p:cNvSpPr txBox="1"/>
              <p:nvPr/>
            </p:nvSpPr>
            <p:spPr>
              <a:xfrm>
                <a:off x="936064" y="3994879"/>
                <a:ext cx="1574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Manufacturing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g284ba82e9fd_0_176"/>
            <p:cNvGrpSpPr/>
            <p:nvPr/>
          </p:nvGrpSpPr>
          <p:grpSpPr>
            <a:xfrm>
              <a:off x="6946042" y="1546870"/>
              <a:ext cx="1574700" cy="1670985"/>
              <a:chOff x="936064" y="2600794"/>
              <a:chExt cx="1574700" cy="1670985"/>
            </a:xfrm>
          </p:grpSpPr>
          <p:pic>
            <p:nvPicPr>
              <p:cNvPr id="106" name="Google Shape;106;g284ba82e9fd_0_17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129458" y="2600794"/>
                <a:ext cx="1188000" cy="11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" name="Google Shape;107;g284ba82e9fd_0_176"/>
              <p:cNvSpPr txBox="1"/>
              <p:nvPr/>
            </p:nvSpPr>
            <p:spPr>
              <a:xfrm>
                <a:off x="936064" y="3994879"/>
                <a:ext cx="1574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Medical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g284ba82e9fd_0_176"/>
            <p:cNvGrpSpPr/>
            <p:nvPr/>
          </p:nvGrpSpPr>
          <p:grpSpPr>
            <a:xfrm>
              <a:off x="10097942" y="1546870"/>
              <a:ext cx="1574700" cy="1670985"/>
              <a:chOff x="936064" y="2600794"/>
              <a:chExt cx="1574700" cy="1670985"/>
            </a:xfrm>
          </p:grpSpPr>
          <p:pic>
            <p:nvPicPr>
              <p:cNvPr id="109" name="Google Shape;109;g284ba82e9fd_0_176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129458" y="2600794"/>
                <a:ext cx="1188000" cy="11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" name="Google Shape;110;g284ba82e9fd_0_176"/>
              <p:cNvSpPr txBox="1"/>
              <p:nvPr/>
            </p:nvSpPr>
            <p:spPr>
              <a:xfrm>
                <a:off x="936064" y="3994879"/>
                <a:ext cx="1574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Logistics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g284ba82e9fd_0_176"/>
            <p:cNvGrpSpPr/>
            <p:nvPr/>
          </p:nvGrpSpPr>
          <p:grpSpPr>
            <a:xfrm>
              <a:off x="8521993" y="1546870"/>
              <a:ext cx="1574700" cy="1670985"/>
              <a:chOff x="936064" y="2600794"/>
              <a:chExt cx="1574700" cy="1670985"/>
            </a:xfrm>
          </p:grpSpPr>
          <p:pic>
            <p:nvPicPr>
              <p:cNvPr id="112" name="Google Shape;112;g284ba82e9fd_0_176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129458" y="2600794"/>
                <a:ext cx="1188000" cy="11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g284ba82e9fd_0_176"/>
              <p:cNvSpPr txBox="1"/>
              <p:nvPr/>
            </p:nvSpPr>
            <p:spPr>
              <a:xfrm>
                <a:off x="936064" y="3994879"/>
                <a:ext cx="1574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BMS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g284ba82e9fd_0_176"/>
            <p:cNvGrpSpPr/>
            <p:nvPr/>
          </p:nvGrpSpPr>
          <p:grpSpPr>
            <a:xfrm>
              <a:off x="2218189" y="1546870"/>
              <a:ext cx="1574700" cy="1855785"/>
              <a:chOff x="936064" y="2600794"/>
              <a:chExt cx="1574700" cy="1855785"/>
            </a:xfrm>
          </p:grpSpPr>
          <p:pic>
            <p:nvPicPr>
              <p:cNvPr id="115" name="Google Shape;115;g284ba82e9fd_0_176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129458" y="2600794"/>
                <a:ext cx="1188000" cy="11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Google Shape;116;g284ba82e9fd_0_176"/>
              <p:cNvSpPr txBox="1"/>
              <p:nvPr/>
            </p:nvSpPr>
            <p:spPr>
              <a:xfrm>
                <a:off x="936064" y="3994879"/>
                <a:ext cx="1574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Critical Infrastructures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g284ba82e9fd_0_176"/>
            <p:cNvGrpSpPr/>
            <p:nvPr/>
          </p:nvGrpSpPr>
          <p:grpSpPr>
            <a:xfrm>
              <a:off x="3794140" y="1546870"/>
              <a:ext cx="1574700" cy="1670985"/>
              <a:chOff x="936064" y="2600794"/>
              <a:chExt cx="1574700" cy="1670985"/>
            </a:xfrm>
          </p:grpSpPr>
          <p:pic>
            <p:nvPicPr>
              <p:cNvPr id="118" name="Google Shape;118;g284ba82e9fd_0_176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129458" y="2600794"/>
                <a:ext cx="1188000" cy="118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g284ba82e9fd_0_176"/>
              <p:cNvSpPr txBox="1"/>
              <p:nvPr/>
            </p:nvSpPr>
            <p:spPr>
              <a:xfrm>
                <a:off x="936064" y="3994879"/>
                <a:ext cx="1574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Energy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g284ba82e9fd_0_176"/>
            <p:cNvGrpSpPr/>
            <p:nvPr/>
          </p:nvGrpSpPr>
          <p:grpSpPr>
            <a:xfrm>
              <a:off x="5370091" y="1546870"/>
              <a:ext cx="1574700" cy="1670985"/>
              <a:chOff x="3165596" y="2842303"/>
              <a:chExt cx="1574700" cy="1670985"/>
            </a:xfrm>
          </p:grpSpPr>
          <p:pic>
            <p:nvPicPr>
              <p:cNvPr id="121" name="Google Shape;121;g284ba82e9fd_0_176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3340990" y="2842303"/>
                <a:ext cx="1224001" cy="12240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Google Shape;122;g284ba82e9fd_0_176"/>
              <p:cNvSpPr txBox="1"/>
              <p:nvPr/>
            </p:nvSpPr>
            <p:spPr>
              <a:xfrm>
                <a:off x="3165596" y="4236388"/>
                <a:ext cx="1574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B2E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Maritime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72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25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/>
          <p:nvPr/>
        </p:nvSpPr>
        <p:spPr>
          <a:xfrm>
            <a:off x="1160359" y="486349"/>
            <a:ext cx="9718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What makes it Unique?</a:t>
            </a:r>
            <a:endParaRPr sz="3000" b="1" i="0" u="none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3166" y="648768"/>
            <a:ext cx="969230" cy="7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 txBox="1"/>
          <p:nvPr/>
        </p:nvSpPr>
        <p:spPr>
          <a:xfrm>
            <a:off x="309044" y="6356333"/>
            <a:ext cx="4133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| 8</a:t>
            </a:r>
            <a:endParaRPr sz="1600" b="0" i="0" u="none" strike="noStrike" cap="none">
              <a:solidFill>
                <a:srgbClr val="00B2E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2" name="Google Shape;26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7847" y="6010310"/>
            <a:ext cx="2520000" cy="60396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 txBox="1"/>
          <p:nvPr/>
        </p:nvSpPr>
        <p:spPr>
          <a:xfrm>
            <a:off x="1204203" y="1219406"/>
            <a:ext cx="4655400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Boot from device: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copies include the entire disk, all files necessary to boot; </a:t>
            </a:r>
            <a:r>
              <a:rPr lang="en-US" sz="1600" b="0" i="0" u="none" strike="noStrike" cap="none" dirty="0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OS, configurations, licensing and data files.</a:t>
            </a:r>
          </a:p>
          <a:p>
            <a:pPr>
              <a:buSzPts val="1800"/>
            </a:pPr>
            <a:endParaRPr lang="en-US" sz="1600" b="0" i="0" u="none" strike="noStrike" cap="none" dirty="0">
              <a:solidFill>
                <a:srgbClr val="00B2E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Patented Air Gap:  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After original clone of machine, </a:t>
            </a: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disk disconnects and remains </a:t>
            </a:r>
            <a:r>
              <a:rPr lang="en-US" sz="1600" i="0" u="none" strike="noStrike" cap="none" dirty="0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electronically offline 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making it invisible to hackers</a:t>
            </a:r>
            <a:r>
              <a:rPr lang="en-US" sz="1600" b="0" i="0" u="none" strike="noStrike" cap="none" dirty="0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>
              <a:solidFill>
                <a:srgbClr val="00B2E2"/>
              </a:solidFill>
              <a:latin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Hacker proof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The software will </a:t>
            </a:r>
            <a:r>
              <a:rPr lang="en-US" sz="1600" b="0" i="0" u="none" strike="noStrike" cap="none" dirty="0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not allow any external or internal control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this functionality from the computer.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/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Canary Files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We install canary files on customer backup to monitor for encryption/ransomware.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1034997" y="5537260"/>
            <a:ext cx="75116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Available capacity: 3 x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NVMe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drives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options: 512GB / 1TB / 2TB / 4TB </a:t>
            </a:r>
            <a:endParaRPr sz="1400" b="0" i="0" u="none" strike="noStrike" cap="none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265" name="Google Shape;265;p8"/>
          <p:cNvGrpSpPr/>
          <p:nvPr/>
        </p:nvGrpSpPr>
        <p:grpSpPr>
          <a:xfrm>
            <a:off x="5481061" y="150176"/>
            <a:ext cx="6558423" cy="5865577"/>
            <a:chOff x="5987380" y="793627"/>
            <a:chExt cx="6075032" cy="5107166"/>
          </a:xfrm>
        </p:grpSpPr>
        <p:pic>
          <p:nvPicPr>
            <p:cNvPr id="266" name="Google Shape;266;p8" descr="A picture containing text, electronics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87380" y="793627"/>
              <a:ext cx="6075032" cy="510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706760">
              <a:off x="10343635" y="1208627"/>
              <a:ext cx="1070979" cy="10709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/>
        </p:nvSpPr>
        <p:spPr>
          <a:xfrm>
            <a:off x="1160359" y="486349"/>
            <a:ext cx="971876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B2E2"/>
                </a:solidFill>
                <a:latin typeface="Montserrat"/>
                <a:ea typeface="Montserrat"/>
                <a:cs typeface="Montserrat"/>
                <a:sym typeface="Montserrat"/>
              </a:rPr>
              <a:t>3 Layers of Defense</a:t>
            </a:r>
            <a:endParaRPr sz="3000" b="1" i="0" u="none" strike="noStrike" cap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3166" y="648768"/>
            <a:ext cx="969230" cy="7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7847" y="6010310"/>
            <a:ext cx="2520000" cy="603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40"/>
          <p:cNvGrpSpPr/>
          <p:nvPr/>
        </p:nvGrpSpPr>
        <p:grpSpPr>
          <a:xfrm>
            <a:off x="6096000" y="1641609"/>
            <a:ext cx="1302034" cy="1737633"/>
            <a:chOff x="6096000" y="1647052"/>
            <a:chExt cx="1302034" cy="1737633"/>
          </a:xfrm>
        </p:grpSpPr>
        <p:sp>
          <p:nvSpPr>
            <p:cNvPr id="278" name="Google Shape;278;p40"/>
            <p:cNvSpPr txBox="1"/>
            <p:nvPr/>
          </p:nvSpPr>
          <p:spPr>
            <a:xfrm>
              <a:off x="6096000" y="2953798"/>
              <a:ext cx="13020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Air Gap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Protection</a:t>
              </a:r>
              <a:endParaRPr sz="1400" b="1" i="0" u="none" strike="noStrike" cap="none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279" name="Google Shape;279;p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93181" y="1647052"/>
              <a:ext cx="1107671" cy="11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p40"/>
          <p:cNvGrpSpPr/>
          <p:nvPr/>
        </p:nvGrpSpPr>
        <p:grpSpPr>
          <a:xfrm>
            <a:off x="7893627" y="1641609"/>
            <a:ext cx="1558343" cy="1953077"/>
            <a:chOff x="7893627" y="1647052"/>
            <a:chExt cx="1558343" cy="1953077"/>
          </a:xfrm>
        </p:grpSpPr>
        <p:sp>
          <p:nvSpPr>
            <p:cNvPr id="281" name="Google Shape;281;p40"/>
            <p:cNvSpPr txBox="1"/>
            <p:nvPr/>
          </p:nvSpPr>
          <p:spPr>
            <a:xfrm>
              <a:off x="7893627" y="2953798"/>
              <a:ext cx="15583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Innovative Recovery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Software</a:t>
              </a:r>
              <a:endParaRPr sz="1400" b="1" i="0" u="none" strike="noStrike" cap="none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282" name="Google Shape;282;p4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18963" y="1647052"/>
              <a:ext cx="1107672" cy="11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40"/>
          <p:cNvGrpSpPr/>
          <p:nvPr/>
        </p:nvGrpSpPr>
        <p:grpSpPr>
          <a:xfrm>
            <a:off x="9947564" y="1641609"/>
            <a:ext cx="1302034" cy="1737633"/>
            <a:chOff x="9947564" y="1647052"/>
            <a:chExt cx="1302034" cy="1737633"/>
          </a:xfrm>
        </p:grpSpPr>
        <p:sp>
          <p:nvSpPr>
            <p:cNvPr id="284" name="Google Shape;284;p40"/>
            <p:cNvSpPr txBox="1"/>
            <p:nvPr/>
          </p:nvSpPr>
          <p:spPr>
            <a:xfrm>
              <a:off x="9947564" y="2953798"/>
              <a:ext cx="130203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Continuous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Monitoring</a:t>
              </a:r>
              <a:endParaRPr sz="1400" b="1" i="0" u="none" strike="noStrike" cap="none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285" name="Google Shape;285;p4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044744" y="1647052"/>
              <a:ext cx="1107674" cy="11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40"/>
          <p:cNvGrpSpPr/>
          <p:nvPr/>
        </p:nvGrpSpPr>
        <p:grpSpPr>
          <a:xfrm>
            <a:off x="6392952" y="3919790"/>
            <a:ext cx="4587721" cy="1033557"/>
            <a:chOff x="6343515" y="4149342"/>
            <a:chExt cx="4587721" cy="1033557"/>
          </a:xfrm>
        </p:grpSpPr>
        <p:pic>
          <p:nvPicPr>
            <p:cNvPr id="287" name="Google Shape;287;p4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43515" y="4149342"/>
              <a:ext cx="1386001" cy="9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40"/>
            <p:cNvSpPr txBox="1"/>
            <p:nvPr/>
          </p:nvSpPr>
          <p:spPr>
            <a:xfrm>
              <a:off x="8146472" y="4444235"/>
              <a:ext cx="278476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B0F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you’re back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B0F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 track! </a:t>
              </a:r>
              <a:endParaRPr sz="2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40"/>
          <p:cNvSpPr txBox="1"/>
          <p:nvPr/>
        </p:nvSpPr>
        <p:spPr>
          <a:xfrm>
            <a:off x="309044" y="6356333"/>
            <a:ext cx="4133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| </a:t>
            </a:r>
            <a:fld id="{00000000-1234-1234-1234-123412341234}" type="slidenum">
              <a:rPr lang="en-US" sz="1600" b="0" i="0" u="none" strike="noStrike" cap="none">
                <a:solidFill>
                  <a:srgbClr val="00B2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fld>
            <a:endParaRPr sz="1600" b="0" i="0" u="none" strike="noStrike" cap="none">
              <a:solidFill>
                <a:srgbClr val="00B2E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90" name="Google Shape;290;p40" descr="Caret Up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37961" y="4766334"/>
            <a:ext cx="1785552" cy="646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40"/>
          <p:cNvGrpSpPr/>
          <p:nvPr/>
        </p:nvGrpSpPr>
        <p:grpSpPr>
          <a:xfrm>
            <a:off x="323229" y="3520745"/>
            <a:ext cx="5328674" cy="1294853"/>
            <a:chOff x="323229" y="3520745"/>
            <a:chExt cx="5328674" cy="1294853"/>
          </a:xfrm>
        </p:grpSpPr>
        <p:pic>
          <p:nvPicPr>
            <p:cNvPr id="292" name="Google Shape;292;p40" descr="A picture containing text, electronics, electronic device, computer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210540" y="3520745"/>
              <a:ext cx="1591504" cy="1294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40" descr="A picture containing text, electronics, electronic device, computer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060399" y="3520745"/>
              <a:ext cx="1591504" cy="1294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40" descr="A picture containing text, electronics, electronic device, computer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23229" y="3520745"/>
              <a:ext cx="1591504" cy="12948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Google Shape;295;p40" descr="Caret Up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59239" y="3047932"/>
            <a:ext cx="1785552" cy="646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40"/>
          <p:cNvGrpSpPr/>
          <p:nvPr/>
        </p:nvGrpSpPr>
        <p:grpSpPr>
          <a:xfrm>
            <a:off x="511541" y="5385621"/>
            <a:ext cx="4794385" cy="926672"/>
            <a:chOff x="511541" y="5385621"/>
            <a:chExt cx="4794385" cy="926672"/>
          </a:xfrm>
        </p:grpSpPr>
        <p:pic>
          <p:nvPicPr>
            <p:cNvPr id="297" name="Google Shape;297;p4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11541" y="5385621"/>
              <a:ext cx="1060796" cy="926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4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79802" y="5385621"/>
              <a:ext cx="1060796" cy="926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4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245130" y="5385621"/>
              <a:ext cx="1060796" cy="9266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40"/>
          <p:cNvGrpSpPr/>
          <p:nvPr/>
        </p:nvGrpSpPr>
        <p:grpSpPr>
          <a:xfrm>
            <a:off x="1319006" y="988474"/>
            <a:ext cx="4501393" cy="2177981"/>
            <a:chOff x="1319006" y="988474"/>
            <a:chExt cx="4501393" cy="2177981"/>
          </a:xfrm>
        </p:grpSpPr>
        <p:pic>
          <p:nvPicPr>
            <p:cNvPr id="301" name="Google Shape;301;p4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680518" y="988474"/>
              <a:ext cx="2139881" cy="1127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4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319006" y="1038767"/>
              <a:ext cx="3182388" cy="21276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11798</TotalTime>
  <Words>392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</vt:lpstr>
      <vt:lpstr>Arial</vt:lpstr>
      <vt:lpstr>Montserrat SemiBold</vt:lpstr>
      <vt:lpstr>Calibri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תבור קמיל</dc:creator>
  <cp:lastModifiedBy>Raphaele Moog</cp:lastModifiedBy>
  <cp:revision>3</cp:revision>
  <dcterms:created xsi:type="dcterms:W3CDTF">2022-08-07T10:58:56Z</dcterms:created>
  <dcterms:modified xsi:type="dcterms:W3CDTF">2024-01-25T14:22:40Z</dcterms:modified>
</cp:coreProperties>
</file>