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147470504" r:id="rId6"/>
    <p:sldId id="2147470506" r:id="rId7"/>
    <p:sldId id="570" r:id="rId8"/>
  </p:sldIdLst>
  <p:sldSz cx="12192000" cy="6858000"/>
  <p:notesSz cx="7315200" cy="96012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pos="6947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7A1EA4-5500-1D47-8D64-80B04457138E}" name="Sigalit Tamary" initials="ST" userId="S::sigalit.tamary@aquarius-spectrum.com::75f17e9e-0eaf-40a0-aec1-cbdb40a60e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AC"/>
    <a:srgbClr val="3D455A"/>
    <a:srgbClr val="05046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1" autoAdjust="0"/>
  </p:normalViewPr>
  <p:slideViewPr>
    <p:cSldViewPr snapToGrid="0">
      <p:cViewPr varScale="1">
        <p:scale>
          <a:sx n="63" d="100"/>
          <a:sy n="63" d="100"/>
        </p:scale>
        <p:origin x="56" y="140"/>
      </p:cViewPr>
      <p:guideLst>
        <p:guide orient="horz" pos="1117"/>
        <p:guide pos="7310"/>
        <p:guide pos="6947"/>
        <p:guide pos="189"/>
        <p:guide orient="horz" pos="4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46C09C-6D9D-4C10-80B4-1201123C0D2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12E6C4-7105-47A3-A5E5-875F06EB6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7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E6C4-7105-47A3-A5E5-875F06EB61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E6C4-7105-47A3-A5E5-875F06EB61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E6C4-7105-47A3-A5E5-875F06EB61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4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E6C4-7105-47A3-A5E5-875F06EB61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9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75" b="2097"/>
          <a:stretch/>
        </p:blipFill>
        <p:spPr>
          <a:xfrm>
            <a:off x="0" y="4469364"/>
            <a:ext cx="12192000" cy="2388636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0" y="0"/>
            <a:ext cx="12192000" cy="4475204"/>
          </a:xfrm>
          <a:prstGeom prst="rect">
            <a:avLst/>
          </a:prstGeom>
          <a:solidFill>
            <a:srgbClr val="00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3792"/>
            <a:ext cx="12192000" cy="367611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932257" y="1047719"/>
            <a:ext cx="9144000" cy="2387600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sz="6000" spc="-50">
                <a:solidFill>
                  <a:schemeClr val="bg1"/>
                </a:solidFill>
              </a:rPr>
              <a:t>Add Presentation</a:t>
            </a:r>
            <a:br>
              <a:rPr lang="en-US" sz="6000" spc="-50" baseline="0">
                <a:solidFill>
                  <a:schemeClr val="bg1"/>
                </a:solidFill>
              </a:rPr>
            </a:br>
            <a:r>
              <a:rPr lang="en-US" sz="6000" spc="-50" baseline="0">
                <a:solidFill>
                  <a:schemeClr val="bg1"/>
                </a:solidFill>
              </a:rPr>
              <a:t>Subject Here</a:t>
            </a:r>
            <a:endParaRPr lang="en-US" sz="6000" spc="-50">
              <a:solidFill>
                <a:schemeClr val="bg1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950919" y="6239111"/>
            <a:ext cx="3891669" cy="45677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spc="-50" baseline="0" dirty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Date Here: XX/XX/2022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0BBBA46-0522-F7AA-44A4-E22C92E8D8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01" y="4483038"/>
            <a:ext cx="3674247" cy="25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6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7791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1" i="0" baseline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Aliaxis Board of Directors - Next </a:t>
            </a:r>
            <a:r>
              <a:rPr lang="en-US" sz="70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reviewed.pptx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4EC989-CC1B-4A7A-A029-EEACBC6E4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37" y="519007"/>
            <a:ext cx="1112950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793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791545" y="1825625"/>
            <a:ext cx="10834398" cy="4351338"/>
          </a:xfrm>
        </p:spPr>
        <p:txBody>
          <a:bodyPr/>
          <a:lstStyle>
            <a:lvl1pPr marL="177800" indent="-177800" algn="l" rtl="0">
              <a:buFont typeface="Arial" panose="020B0604020202020204" pitchFamily="34" charset="0"/>
              <a:buChar char="•"/>
              <a:defRPr lang="he-IL" sz="1400" kern="1200" baseline="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1pPr>
            <a:lvl2pPr marL="457200" indent="0" algn="l" rtl="0">
              <a:buNone/>
              <a:defRPr lang="he-IL" sz="1400" kern="120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2pPr>
            <a:lvl3pPr marL="914400" indent="0" algn="l" rtl="0">
              <a:buNone/>
              <a:defRPr lang="he-IL" sz="1400" kern="120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>
              <a:buNone/>
              <a:defRPr lang="he-IL" sz="1400" kern="120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>
              <a:buNone/>
              <a:defRPr lang="en-US" sz="1400" kern="1200" dirty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7" name="מלבן 6"/>
          <p:cNvSpPr/>
          <p:nvPr/>
        </p:nvSpPr>
        <p:spPr>
          <a:xfrm>
            <a:off x="317500" y="393700"/>
            <a:ext cx="8640230" cy="939800"/>
          </a:xfrm>
          <a:prstGeom prst="rect">
            <a:avLst/>
          </a:prstGeom>
          <a:solidFill>
            <a:srgbClr val="00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364" y="1031404"/>
            <a:ext cx="2202366" cy="664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99646" y="484871"/>
            <a:ext cx="7896485" cy="850048"/>
          </a:xfrm>
        </p:spPr>
        <p:txBody>
          <a:bodyPr>
            <a:normAutofit/>
          </a:bodyPr>
          <a:lstStyle>
            <a:lvl1pPr algn="l" rtl="0">
              <a:defRPr lang="en-US" sz="3200" kern="1200" spc="-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Add Title Here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3B29E5E-1557-B0FA-EBDA-6E5D59A009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0" y="-223332"/>
            <a:ext cx="3074163" cy="21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9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6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317500" y="393700"/>
            <a:ext cx="8640230" cy="939800"/>
          </a:xfrm>
          <a:prstGeom prst="rect">
            <a:avLst/>
          </a:prstGeom>
          <a:solidFill>
            <a:srgbClr val="00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364" y="1031404"/>
            <a:ext cx="2202366" cy="664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99646" y="484871"/>
            <a:ext cx="7896485" cy="850048"/>
          </a:xfrm>
        </p:spPr>
        <p:txBody>
          <a:bodyPr>
            <a:normAutofit/>
          </a:bodyPr>
          <a:lstStyle>
            <a:lvl1pPr algn="l" rtl="0">
              <a:defRPr lang="en-US" sz="3200" kern="1200" spc="-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799645" y="1824206"/>
            <a:ext cx="10753469" cy="4567264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l" rtl="0">
              <a:buNone/>
              <a:defRPr sz="1200"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3" name="Picture 2" descr="Text">
            <a:extLst>
              <a:ext uri="{FF2B5EF4-FFF2-40B4-BE49-F238E27FC236}">
                <a16:creationId xmlns:a16="http://schemas.microsoft.com/office/drawing/2014/main" id="{BE99ECE2-E491-3DD0-5968-6F09A8B09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0" y="-223332"/>
            <a:ext cx="3074163" cy="21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6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791545" y="1825625"/>
            <a:ext cx="6551647" cy="4351338"/>
          </a:xfrm>
        </p:spPr>
        <p:txBody>
          <a:bodyPr/>
          <a:lstStyle>
            <a:lvl1pPr marL="177800" indent="-177800" algn="l" rtl="0">
              <a:buFont typeface="Arial" panose="020B0604020202020204" pitchFamily="34" charset="0"/>
              <a:buChar char="•"/>
              <a:defRPr lang="he-IL" sz="1400" kern="1200" baseline="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1pPr>
            <a:lvl2pPr marL="457200" indent="0" algn="l" rtl="0">
              <a:buNone/>
              <a:defRPr lang="he-IL" sz="1400" kern="120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2pPr>
            <a:lvl3pPr marL="914400" indent="0" algn="l" rtl="0">
              <a:buNone/>
              <a:defRPr lang="he-IL" sz="1400" kern="120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>
              <a:buNone/>
              <a:defRPr lang="he-IL" sz="1400" kern="1200" dirty="0" smtClean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>
              <a:buNone/>
              <a:defRPr lang="en-US" sz="1400" kern="1200" dirty="0">
                <a:solidFill>
                  <a:srgbClr val="06016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7" name="מלבן 6"/>
          <p:cNvSpPr/>
          <p:nvPr/>
        </p:nvSpPr>
        <p:spPr>
          <a:xfrm>
            <a:off x="317500" y="393700"/>
            <a:ext cx="8640230" cy="939800"/>
          </a:xfrm>
          <a:prstGeom prst="rect">
            <a:avLst/>
          </a:prstGeom>
          <a:solidFill>
            <a:srgbClr val="00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364" y="1031404"/>
            <a:ext cx="2202366" cy="664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99646" y="484871"/>
            <a:ext cx="7896485" cy="85004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spc="-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7791061" y="1824206"/>
            <a:ext cx="3762053" cy="4352757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l" rtl="0">
              <a:buNone/>
              <a:defRPr sz="1200"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C15097C-5909-9C60-BC48-CDA801EE2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0" y="-223332"/>
            <a:ext cx="3074163" cy="21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62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6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4600" b="2097"/>
          <a:stretch/>
        </p:blipFill>
        <p:spPr>
          <a:xfrm>
            <a:off x="456818" y="3688182"/>
            <a:ext cx="6553582" cy="2717556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457200" y="354375"/>
            <a:ext cx="6553200" cy="3582625"/>
          </a:xfrm>
          <a:prstGeom prst="rect">
            <a:avLst/>
          </a:prstGeom>
          <a:solidFill>
            <a:srgbClr val="060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9" y="3020313"/>
            <a:ext cx="6553582" cy="197602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838200" y="635409"/>
            <a:ext cx="6029131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kern="1200" spc="-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Add Title Here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463B0C4-8908-EB65-9A78-E7E8188C90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9" y="4345007"/>
            <a:ext cx="3401951" cy="24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4600" b="2097"/>
          <a:stretch/>
        </p:blipFill>
        <p:spPr>
          <a:xfrm>
            <a:off x="456818" y="3688182"/>
            <a:ext cx="6553582" cy="2717556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457200" y="354375"/>
            <a:ext cx="6553200" cy="3582625"/>
          </a:xfrm>
          <a:prstGeom prst="rect">
            <a:avLst/>
          </a:prstGeom>
          <a:solidFill>
            <a:srgbClr val="060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9" y="3020313"/>
            <a:ext cx="6553582" cy="197602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838200" y="635409"/>
            <a:ext cx="6029131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kern="1200" spc="-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7343733" y="354375"/>
            <a:ext cx="4479966" cy="6059126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 rtl="0">
              <a:buFontTx/>
              <a:buNone/>
              <a:defRPr sz="1200"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BAD4D07-381E-E037-76E9-EE133B1AA8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9" y="4345007"/>
            <a:ext cx="3401951" cy="24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0"/>
            <a:ext cx="12192000" cy="3564294"/>
          </a:xfrm>
          <a:prstGeom prst="rect">
            <a:avLst/>
          </a:prstGeom>
          <a:solidFill>
            <a:srgbClr val="00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7"/>
          <a:stretch/>
        </p:blipFill>
        <p:spPr>
          <a:xfrm>
            <a:off x="0" y="3564295"/>
            <a:ext cx="12192000" cy="330640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87400" y="516126"/>
            <a:ext cx="6719728" cy="1278015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0" kern="1200" spc="-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algn="l" rtl="0"/>
            <a:r>
              <a:rPr lang="en-US" sz="9600" spc="-20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Thank You!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4141"/>
            <a:ext cx="12192000" cy="3676118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AA79A52-997C-442A-B383-B1F168127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3" y="4432997"/>
            <a:ext cx="3794760" cy="26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5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DAA5-AB48-4263-A094-6E284ED746C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C747-66A6-4CE4-AE40-807E1EF5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83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harwood@aqs-system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74AC-CF35-77C7-4DEB-79145D0A2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691" y="516309"/>
            <a:ext cx="9144000" cy="2212591"/>
          </a:xfrm>
        </p:spPr>
        <p:txBody>
          <a:bodyPr>
            <a:normAutofit fontScale="90000"/>
          </a:bodyPr>
          <a:lstStyle/>
          <a:p>
            <a:pPr rtl="0"/>
            <a:r>
              <a:rPr lang="en-US" sz="4800" dirty="0">
                <a:latin typeface="Century Gothic" panose="020B0502020202020204" pitchFamily="34" charset="0"/>
              </a:rPr>
              <a:t>Advanced Acoustic Solutions for Water Conservation &amp; </a:t>
            </a:r>
            <a:br>
              <a:rPr lang="en-US" sz="4800" dirty="0">
                <a:latin typeface="Century Gothic" panose="020B0502020202020204" pitchFamily="34" charset="0"/>
              </a:rPr>
            </a:br>
            <a:r>
              <a:rPr lang="en-US" sz="4800" dirty="0">
                <a:latin typeface="Century Gothic" panose="020B0502020202020204" pitchFamily="34" charset="0"/>
              </a:rPr>
              <a:t>Non-Revenue Water (NRW)</a:t>
            </a:r>
            <a:br>
              <a:rPr lang="en-US" sz="4800" dirty="0">
                <a:latin typeface="Century Gothic" panose="020B0502020202020204" pitchFamily="34" charset="0"/>
              </a:rPr>
            </a:br>
            <a:r>
              <a:rPr lang="en-US" sz="4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16478-1775-137E-D85F-CB93A5EE2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77" y="5347180"/>
            <a:ext cx="392678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25285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 Malone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25285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Western Region US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A8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Cell: </a:t>
            </a:r>
            <a:r>
              <a:rPr lang="en-US" altLang="en-US" sz="1600" dirty="0">
                <a:solidFill>
                  <a:srgbClr val="00A8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760.822.6800</a:t>
            </a:r>
            <a:endParaRPr lang="en-US" altLang="en-US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Ken.malone@aqs-systems.com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rty, old&#10;&#10;Description automatically generated">
            <a:extLst>
              <a:ext uri="{FF2B5EF4-FFF2-40B4-BE49-F238E27FC236}">
                <a16:creationId xmlns:a16="http://schemas.microsoft.com/office/drawing/2014/main" id="{53BDE5B5-75AB-0245-813D-C733D7F2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D3C88E-BC56-E54F-9A86-182C91D80412}"/>
              </a:ext>
            </a:extLst>
          </p:cNvPr>
          <p:cNvSpPr/>
          <p:nvPr/>
        </p:nvSpPr>
        <p:spPr>
          <a:xfrm>
            <a:off x="0" y="64685"/>
            <a:ext cx="12192000" cy="6858000"/>
          </a:xfrm>
          <a:prstGeom prst="rect">
            <a:avLst/>
          </a:prstGeom>
          <a:solidFill>
            <a:schemeClr val="tx1">
              <a:alpha val="41967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en-SE" sz="3200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F1276-DB8A-9543-8FBF-18AE8FA10863}"/>
              </a:ext>
            </a:extLst>
          </p:cNvPr>
          <p:cNvSpPr txBox="1"/>
          <p:nvPr/>
        </p:nvSpPr>
        <p:spPr>
          <a:xfrm>
            <a:off x="7242048" y="779316"/>
            <a:ext cx="4754880" cy="52993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SE" sz="8800" dirty="0">
                <a:solidFill>
                  <a:prstClr val="white"/>
                </a:solidFill>
                <a:latin typeface="Century Gothic" panose="020B0502020202020204" pitchFamily="34" charset="0"/>
              </a:rPr>
              <a:t>35 %</a:t>
            </a:r>
          </a:p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of the water distributed in networks is lost through leakages</a:t>
            </a:r>
            <a:endParaRPr lang="en-SE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en-SE" sz="1600" dirty="0">
              <a:solidFill>
                <a:schemeClr val="tx1"/>
              </a:solidFill>
            </a:endParaRPr>
          </a:p>
        </p:txBody>
      </p:sp>
      <p:sp>
        <p:nvSpPr>
          <p:cNvPr id="2" name="מלבן 13">
            <a:extLst>
              <a:ext uri="{FF2B5EF4-FFF2-40B4-BE49-F238E27FC236}">
                <a16:creationId xmlns:a16="http://schemas.microsoft.com/office/drawing/2014/main" id="{6EB88608-2C8D-7DD5-DA4C-9AC429FCDC14}"/>
              </a:ext>
            </a:extLst>
          </p:cNvPr>
          <p:cNvSpPr/>
          <p:nvPr/>
        </p:nvSpPr>
        <p:spPr>
          <a:xfrm>
            <a:off x="2008863" y="1765558"/>
            <a:ext cx="87854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change and droughts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Aging workforce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costs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concern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 pressure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of pipe replacement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6F0B0EE-9F83-FE14-B3BE-F9633E1BD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8" y="1516187"/>
            <a:ext cx="700778" cy="700778"/>
          </a:xfrm>
          <a:prstGeom prst="rect">
            <a:avLst/>
          </a:prstGeom>
        </p:spPr>
      </p:pic>
      <p:pic>
        <p:nvPicPr>
          <p:cNvPr id="7" name="Picture 6" descr="A picture containing vector graphics, linedrawing&#10;&#10;Description automatically generated">
            <a:extLst>
              <a:ext uri="{FF2B5EF4-FFF2-40B4-BE49-F238E27FC236}">
                <a16:creationId xmlns:a16="http://schemas.microsoft.com/office/drawing/2014/main" id="{A933B080-EA20-1317-4A13-3EE9C5357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8" y="2444029"/>
            <a:ext cx="700778" cy="700778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EABACCC-D683-61D9-3069-9E1FED30F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5" y="3405362"/>
            <a:ext cx="677141" cy="67714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C916FA-17F5-1860-A1F0-6281B4510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1" y="4264018"/>
            <a:ext cx="677142" cy="6771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F88930D-754C-8EB9-BD03-B90456522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6" y="5122675"/>
            <a:ext cx="665649" cy="66564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98DA300-5396-20D2-FB35-8D2438BF0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3" y="5981332"/>
            <a:ext cx="616318" cy="6163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CA3ED9-524D-FB62-CEC0-E6C169F66307}"/>
              </a:ext>
            </a:extLst>
          </p:cNvPr>
          <p:cNvSpPr txBox="1"/>
          <p:nvPr/>
        </p:nvSpPr>
        <p:spPr>
          <a:xfrm>
            <a:off x="502603" y="395773"/>
            <a:ext cx="8785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en-US" sz="54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Utility Business Drivers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87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07EF88-4935-C875-8170-3663DC5E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35" y="408544"/>
            <a:ext cx="5659352" cy="850048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  <a:t>Our value proposition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3C38B-2D85-E82C-5EB2-AAEA5F8B46D5}"/>
              </a:ext>
            </a:extLst>
          </p:cNvPr>
          <p:cNvSpPr txBox="1"/>
          <p:nvPr/>
        </p:nvSpPr>
        <p:spPr>
          <a:xfrm>
            <a:off x="882441" y="1783080"/>
            <a:ext cx="60692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latin typeface="Century Gothic" panose="020B0502020202020204" pitchFamily="34" charset="0"/>
              </a:rPr>
              <a:t>Alerting to pipe bursts and reducing water loss by at least 20%.</a:t>
            </a:r>
          </a:p>
          <a:p>
            <a:pPr algn="l" rtl="0"/>
            <a:endParaRPr lang="en-US" sz="2000" dirty="0">
              <a:latin typeface="Century Gothic" panose="020B0502020202020204" pitchFamily="34" charset="0"/>
            </a:endParaRPr>
          </a:p>
          <a:p>
            <a:pPr algn="l" rtl="0"/>
            <a:r>
              <a:rPr lang="en-US" sz="2000" dirty="0">
                <a:latin typeface="Century Gothic" panose="020B0502020202020204" pitchFamily="34" charset="0"/>
              </a:rPr>
              <a:t>Accurate leak detection and leak location for all pipes materials and diameters</a:t>
            </a:r>
          </a:p>
          <a:p>
            <a:pPr algn="l" rtl="0"/>
            <a:endParaRPr lang="en-US" sz="2000" dirty="0">
              <a:latin typeface="Century Gothic" panose="020B0502020202020204" pitchFamily="34" charset="0"/>
            </a:endParaRPr>
          </a:p>
          <a:p>
            <a:pPr algn="l" rtl="0"/>
            <a:r>
              <a:rPr lang="en-US" sz="2000" dirty="0">
                <a:latin typeface="Century Gothic" panose="020B0502020202020204" pitchFamily="34" charset="0"/>
              </a:rPr>
              <a:t>Condition assessment by analyzing historical repairs and real-time leaks.</a:t>
            </a:r>
          </a:p>
          <a:p>
            <a:pPr algn="l" rtl="0"/>
            <a:endParaRPr lang="en-US" sz="2000" dirty="0">
              <a:latin typeface="Century Gothic" panose="020B0502020202020204" pitchFamily="34" charset="0"/>
            </a:endParaRPr>
          </a:p>
          <a:p>
            <a:pPr algn="l" rtl="0"/>
            <a:r>
              <a:rPr lang="en-US" sz="2000" dirty="0">
                <a:latin typeface="Century Gothic" panose="020B0502020202020204" pitchFamily="34" charset="0"/>
              </a:rPr>
              <a:t>An automated monitoring system with built-in data analysis capabilities. A friendly user interface and human support enable efficient network management while optimizing operational personnel workload.</a:t>
            </a:r>
            <a:endParaRPr lang="en-IL" sz="20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9FB6485-1A1A-4429-0475-99C64683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" y="3523403"/>
            <a:ext cx="937496" cy="937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058A9-EAA2-4A02-ECC7-F6E290BB3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949" y="3017520"/>
            <a:ext cx="4806811" cy="3310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603E264-6BF4-D3D9-778A-3A28AD247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907"/>
            <a:ext cx="937496" cy="93749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989F9F0-11F6-4D0E-D4B3-DCCE70CD9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2" y="1686304"/>
            <a:ext cx="802827" cy="80282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D474F62-EA35-F975-D736-B9AB3B3EF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6" y="4898875"/>
            <a:ext cx="937496" cy="9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CE1F5921-C6F6-0895-83CB-E0361C25C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" b="12940"/>
          <a:stretch/>
        </p:blipFill>
        <p:spPr>
          <a:xfrm>
            <a:off x="300038" y="1772815"/>
            <a:ext cx="11304587" cy="48145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1E6569-8144-2A6C-3147-E88E77CA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>
                <a:ea typeface="Tahoma" panose="020B0604030504040204" pitchFamily="34" charset="0"/>
                <a:cs typeface="Tahoma" panose="020B0604030504040204" pitchFamily="34" charset="0"/>
              </a:rPr>
              <a:t>Professional Services &amp; Support: Customer Success Team</a:t>
            </a:r>
          </a:p>
        </p:txBody>
      </p:sp>
    </p:spTree>
    <p:extLst>
      <p:ext uri="{BB962C8B-B14F-4D97-AF65-F5344CB8AC3E}">
        <p14:creationId xmlns:p14="http://schemas.microsoft.com/office/powerpoint/2010/main" val="2349620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GlslqXSF6_8e8MqPCg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quarius PPT Template_0622" id="{95483364-A0DA-4471-ACD2-215BC657B7A5}" vid="{CF10A4AD-ABBD-4DCB-8556-6B00819FF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C615241CBC545A50DF862926D8110" ma:contentTypeVersion="16" ma:contentTypeDescription="Create a new document." ma:contentTypeScope="" ma:versionID="84fcb086eb8d368a09d45581f135c6a4">
  <xsd:schema xmlns:xsd="http://www.w3.org/2001/XMLSchema" xmlns:xs="http://www.w3.org/2001/XMLSchema" xmlns:p="http://schemas.microsoft.com/office/2006/metadata/properties" xmlns:ns2="67d84bae-d934-4800-bab4-1ccf76a5ce3d" xmlns:ns3="c62ea510-4fac-461f-b963-2ecfe6f7bb73" targetNamespace="http://schemas.microsoft.com/office/2006/metadata/properties" ma:root="true" ma:fieldsID="b1f652330e61ba01cb536fef877d832a" ns2:_="" ns3:_="">
    <xsd:import namespace="67d84bae-d934-4800-bab4-1ccf76a5ce3d"/>
    <xsd:import namespace="c62ea510-4fac-461f-b963-2ecfe6f7b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84bae-d934-4800-bab4-1ccf76a5c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742af4-89b3-465e-9f0d-aaa13a894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ea510-4fac-461f-b963-2ecfe6f7b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2f9352-3d53-4b34-a936-8843eb5caf06}" ma:internalName="TaxCatchAll" ma:showField="CatchAllData" ma:web="c62ea510-4fac-461f-b963-2ecfe6f7b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2ea510-4fac-461f-b963-2ecfe6f7bb73">
      <UserInfo>
        <DisplayName>Yannick Briand</DisplayName>
        <AccountId>20</AccountId>
        <AccountType/>
      </UserInfo>
      <UserInfo>
        <DisplayName>Sigalit Tamary</DisplayName>
        <AccountId>17</AccountId>
        <AccountType/>
      </UserInfo>
    </SharedWithUsers>
    <TaxCatchAll xmlns="c62ea510-4fac-461f-b963-2ecfe6f7bb73" xsi:nil="true"/>
    <lcf76f155ced4ddcb4097134ff3c332f xmlns="67d84bae-d934-4800-bab4-1ccf76a5ce3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04C7A1-56AA-43FE-A367-1B77C3D179A7}">
  <ds:schemaRefs>
    <ds:schemaRef ds:uri="67d84bae-d934-4800-bab4-1ccf76a5ce3d"/>
    <ds:schemaRef ds:uri="c62ea510-4fac-461f-b963-2ecfe6f7bb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60B143-C12D-40E0-99B4-C52346FE553D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c62ea510-4fac-461f-b963-2ecfe6f7bb73"/>
    <ds:schemaRef ds:uri="67d84bae-d934-4800-bab4-1ccf76a5ce3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B6200F-771D-4F09-AC24-372C478369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27899</TotalTime>
  <Words>138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bold</vt:lpstr>
      <vt:lpstr>Calibri Light</vt:lpstr>
      <vt:lpstr>Century Gothic</vt:lpstr>
      <vt:lpstr>Tahoma</vt:lpstr>
      <vt:lpstr>ערכת נושא Office</vt:lpstr>
      <vt:lpstr>think-cell Slide</vt:lpstr>
      <vt:lpstr>Advanced Acoustic Solutions for Water Conservation &amp;  Non-Revenue Water (NRW)  </vt:lpstr>
      <vt:lpstr>PowerPoint Presentation</vt:lpstr>
      <vt:lpstr>Our value proposition</vt:lpstr>
      <vt:lpstr>Professional Services &amp; Support: Customer Success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Rosenbluth</dc:creator>
  <cp:lastModifiedBy>Raphaele Moog</cp:lastModifiedBy>
  <cp:revision>17</cp:revision>
  <cp:lastPrinted>2022-08-18T06:28:42Z</cp:lastPrinted>
  <dcterms:created xsi:type="dcterms:W3CDTF">2022-06-26T11:20:40Z</dcterms:created>
  <dcterms:modified xsi:type="dcterms:W3CDTF">2024-01-25T14:20:57Z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0x0101003E9C615241CBC545A50DF862926D8110</vt:lpwstr>
  </property>
  <property fmtid="{D5CDD505-2E9C-101B-9397-08002B2CF9AE}" pid="3" name="MediaServiceImageTags">
    <vt:lpwstr/>
  </property>
</Properties>
</file>