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sldIdLst>
    <p:sldId id="1887" r:id="rId6"/>
    <p:sldId id="2095" r:id="rId7"/>
    <p:sldId id="2122" r:id="rId8"/>
    <p:sldId id="592" r:id="rId9"/>
    <p:sldId id="2118" r:id="rId10"/>
    <p:sldId id="2086" r:id="rId11"/>
    <p:sldId id="2120" r:id="rId12"/>
    <p:sldId id="20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6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F7F00-CF95-4E2F-BEA8-1050E2B80CE2}" v="1" dt="2024-01-30T12:23:48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4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54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1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2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54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3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4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318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9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8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8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0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8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860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sv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hyperlink" Target="http://www.realiteq.com/" TargetMode="External"/><Relationship Id="rId4" Type="http://schemas.openxmlformats.org/officeDocument/2006/relationships/hyperlink" Target="mailto:Ran.kedem@RealiteQ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8A555FB3-C8F7-4C59-92A7-A7155CC38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B4C7473-9138-4198-AD0F-3C22581FC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D9D191F-8949-44E0-B578-9235C28E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81AC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A4F9A2D-9C5D-4790-8FE1-6699E4738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6877874-48AA-48C8-AED1-578BEB501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177" y="4467548"/>
            <a:ext cx="11293434" cy="193325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EE8606C-FA87-488E-9862-A46550A95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114" y="641102"/>
            <a:ext cx="3666744" cy="369851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84F6131-E7BD-4E9E-A01D-C7ABF4870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0685" y="641102"/>
            <a:ext cx="3666744" cy="369851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DB0B82A-AC25-4EBB-B330-46CA1BD3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8951" y="641102"/>
            <a:ext cx="3666744" cy="369851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438BE-49E1-494A-A6E5-59D54F123B16}"/>
              </a:ext>
            </a:extLst>
          </p:cNvPr>
          <p:cNvSpPr/>
          <p:nvPr/>
        </p:nvSpPr>
        <p:spPr>
          <a:xfrm>
            <a:off x="598278" y="532367"/>
            <a:ext cx="11585276" cy="38309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81AC87">
                  <a:lumMod val="75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81AC87">
                  <a:lumMod val="75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81AC87">
                  <a:lumMod val="75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359210A7-3410-4AD1-BF3E-8D77CFC00B52}"/>
              </a:ext>
            </a:extLst>
          </p:cNvPr>
          <p:cNvSpPr/>
          <p:nvPr/>
        </p:nvSpPr>
        <p:spPr>
          <a:xfrm>
            <a:off x="479558" y="641102"/>
            <a:ext cx="3682857" cy="369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186C360-AF38-4EC1-B576-1338C6117C1D}"/>
              </a:ext>
            </a:extLst>
          </p:cNvPr>
          <p:cNvSpPr/>
          <p:nvPr/>
        </p:nvSpPr>
        <p:spPr>
          <a:xfrm>
            <a:off x="4275279" y="632966"/>
            <a:ext cx="7437163" cy="369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7D24953-033E-4575-ABB0-6C2A23CCA1CA}"/>
              </a:ext>
            </a:extLst>
          </p:cNvPr>
          <p:cNvSpPr txBox="1"/>
          <p:nvPr/>
        </p:nvSpPr>
        <p:spPr>
          <a:xfrm>
            <a:off x="375570" y="6445955"/>
            <a:ext cx="697757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By Ran Kedem – Partner at Reali Technologies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1980" y="635775"/>
            <a:ext cx="7098029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5AB93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Real-time remote-control &amp; data management Holistic platform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E734A0F8-319C-450E-8AC0-66FCAE6ACF0F}"/>
              </a:ext>
            </a:extLst>
          </p:cNvPr>
          <p:cNvSpPr txBox="1"/>
          <p:nvPr/>
        </p:nvSpPr>
        <p:spPr>
          <a:xfrm>
            <a:off x="445177" y="4892439"/>
            <a:ext cx="114326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IIoT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and cloud technology</a:t>
            </a:r>
            <a:endParaRPr kumimoji="0" lang="he-IL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2B53FCB6-084B-8E3A-A0BB-2A465D9FF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169" y="233765"/>
            <a:ext cx="1072836" cy="743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3562DD-3E48-2358-D104-41556E63B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82" y="726152"/>
            <a:ext cx="3602872" cy="360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BE8F757-BDEA-412A-BDD3-4C6822CB06DB}"/>
              </a:ext>
            </a:extLst>
          </p:cNvPr>
          <p:cNvSpPr/>
          <p:nvPr/>
        </p:nvSpPr>
        <p:spPr>
          <a:xfrm>
            <a:off x="353859" y="600487"/>
            <a:ext cx="11451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Reali Technologies Ltd. is an Israeli pioneer company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IIoT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&amp; cloud computing since 2008 and in water (IOW – Internet of water) since 2009, the developer of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RealiteQ Suite –Real time remote control and operational data management platform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FD9BFC84-1090-4D21-9983-48590F980F4B}"/>
              </a:ext>
            </a:extLst>
          </p:cNvPr>
          <p:cNvSpPr/>
          <p:nvPr/>
        </p:nvSpPr>
        <p:spPr>
          <a:xfrm>
            <a:off x="380580" y="68252"/>
            <a:ext cx="5042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rgbClr val="002060"/>
              </a:buClr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About Reali Technologies Ltd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A9A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A22D5F7-C1BA-4F96-A76B-6E94F78B78B3}"/>
              </a:ext>
            </a:extLst>
          </p:cNvPr>
          <p:cNvSpPr txBox="1"/>
          <p:nvPr/>
        </p:nvSpPr>
        <p:spPr>
          <a:xfrm>
            <a:off x="10112094" y="2791151"/>
            <a:ext cx="189248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Arial" panose="020B0604020202020204" pitchFamily="34" charset="0"/>
              </a:rPr>
              <a:t>Global Installations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08B730EA-8643-4CCB-9E92-A354917B5541}"/>
              </a:ext>
            </a:extLst>
          </p:cNvPr>
          <p:cNvCxnSpPr>
            <a:cxnSpLocks/>
          </p:cNvCxnSpPr>
          <p:nvPr/>
        </p:nvCxnSpPr>
        <p:spPr>
          <a:xfrm>
            <a:off x="375893" y="1808036"/>
            <a:ext cx="11248547" cy="1192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קבוצה 3"/>
          <p:cNvGrpSpPr/>
          <p:nvPr/>
        </p:nvGrpSpPr>
        <p:grpSpPr>
          <a:xfrm>
            <a:off x="187417" y="1872997"/>
            <a:ext cx="11437022" cy="5025266"/>
            <a:chOff x="303416" y="1948348"/>
            <a:chExt cx="11437022" cy="5025266"/>
          </a:xfrm>
        </p:grpSpPr>
        <p:pic>
          <p:nvPicPr>
            <p:cNvPr id="34" name="Picture 1">
              <a:extLst>
                <a:ext uri="{FF2B5EF4-FFF2-40B4-BE49-F238E27FC236}">
                  <a16:creationId xmlns:a16="http://schemas.microsoft.com/office/drawing/2014/main" id="{308012EF-7075-4BEC-B1A4-E9E52452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84" t="17628" r="29668" b="20847"/>
            <a:stretch>
              <a:fillRect/>
            </a:stretch>
          </p:blipFill>
          <p:spPr bwMode="auto">
            <a:xfrm>
              <a:off x="6854752" y="6160030"/>
              <a:ext cx="620731" cy="68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2">
              <a:extLst>
                <a:ext uri="{FF2B5EF4-FFF2-40B4-BE49-F238E27FC236}">
                  <a16:creationId xmlns:a16="http://schemas.microsoft.com/office/drawing/2014/main" id="{D0992A79-4CBE-482E-BA6C-FC555A9A59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47"/>
            <a:stretch/>
          </p:blipFill>
          <p:spPr bwMode="auto">
            <a:xfrm>
              <a:off x="303416" y="5876929"/>
              <a:ext cx="939639" cy="937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242CE67-09F3-4390-898E-85040AAC5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841" y="6178110"/>
              <a:ext cx="1354138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">
              <a:extLst>
                <a:ext uri="{FF2B5EF4-FFF2-40B4-BE49-F238E27FC236}">
                  <a16:creationId xmlns:a16="http://schemas.microsoft.com/office/drawing/2014/main" id="{1C40F70F-1A47-4204-9228-753B1E437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6529" y="6217638"/>
              <a:ext cx="1207558" cy="517525"/>
            </a:xfrm>
            <a:prstGeom prst="rect">
              <a:avLst/>
            </a:prstGeom>
          </p:spPr>
        </p:pic>
        <p:pic>
          <p:nvPicPr>
            <p:cNvPr id="38" name="Picture 14">
              <a:extLst>
                <a:ext uri="{FF2B5EF4-FFF2-40B4-BE49-F238E27FC236}">
                  <a16:creationId xmlns:a16="http://schemas.microsoft.com/office/drawing/2014/main" id="{DB48DE41-E91E-4BC4-8154-8CF63848B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332" y="6178110"/>
              <a:ext cx="614793" cy="61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תמונה 38">
              <a:extLst>
                <a:ext uri="{FF2B5EF4-FFF2-40B4-BE49-F238E27FC236}">
                  <a16:creationId xmlns:a16="http://schemas.microsoft.com/office/drawing/2014/main" id="{0EDD4F1E-ACCE-4EA4-ACA2-B994CD982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57979" y="6253634"/>
              <a:ext cx="1639397" cy="504430"/>
            </a:xfrm>
            <a:prstGeom prst="rect">
              <a:avLst/>
            </a:prstGeom>
          </p:spPr>
        </p:pic>
        <p:pic>
          <p:nvPicPr>
            <p:cNvPr id="40" name="תמונה 39">
              <a:extLst>
                <a:ext uri="{FF2B5EF4-FFF2-40B4-BE49-F238E27FC236}">
                  <a16:creationId xmlns:a16="http://schemas.microsoft.com/office/drawing/2014/main" id="{1E64C948-9B18-41C1-A6F1-B4500E0B1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54085" y="6178110"/>
              <a:ext cx="1255885" cy="554784"/>
            </a:xfrm>
            <a:prstGeom prst="rect">
              <a:avLst/>
            </a:prstGeom>
          </p:spPr>
        </p:pic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22BC2E73-515A-41A9-BEB5-577E39754A9B}"/>
                </a:ext>
              </a:extLst>
            </p:cNvPr>
            <p:cNvSpPr txBox="1"/>
            <p:nvPr/>
          </p:nvSpPr>
          <p:spPr>
            <a:xfrm>
              <a:off x="428273" y="1973547"/>
              <a:ext cx="926347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Today RealiteQ is a proven technology for wide range of applications, with thousands of installations in more than 40 countries including (USA)</a:t>
              </a:r>
            </a:p>
          </p:txBody>
        </p:sp>
        <p:pic>
          <p:nvPicPr>
            <p:cNvPr id="22" name="תמונה 21" descr="תמונה שמכילה מקורה, כלב, ישיבה, שולחן&#10;&#10;התיאור נוצר באופן אוטומטי">
              <a:extLst>
                <a:ext uri="{FF2B5EF4-FFF2-40B4-BE49-F238E27FC236}">
                  <a16:creationId xmlns:a16="http://schemas.microsoft.com/office/drawing/2014/main" id="{2003C845-AD9B-4329-A91E-D6B5C2D32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0" t="24371" r="18370" b="19798"/>
            <a:stretch/>
          </p:blipFill>
          <p:spPr>
            <a:xfrm>
              <a:off x="462513" y="2814000"/>
              <a:ext cx="5989637" cy="3220145"/>
            </a:xfrm>
            <a:prstGeom prst="rect">
              <a:avLst/>
            </a:prstGeom>
          </p:spPr>
        </p:pic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5BBA7D95-CD46-4C97-8F56-6DC0BEC873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1" t="7076" b="4273"/>
            <a:stretch/>
          </p:blipFill>
          <p:spPr>
            <a:xfrm>
              <a:off x="7017066" y="2470094"/>
              <a:ext cx="2556502" cy="3540307"/>
            </a:xfrm>
            <a:prstGeom prst="rect">
              <a:avLst/>
            </a:prstGeom>
          </p:spPr>
        </p:pic>
        <p:pic>
          <p:nvPicPr>
            <p:cNvPr id="41" name="Picture 8">
              <a:extLst>
                <a:ext uri="{FF2B5EF4-FFF2-40B4-BE49-F238E27FC236}">
                  <a16:creationId xmlns:a16="http://schemas.microsoft.com/office/drawing/2014/main" id="{6AB324ED-A55A-4048-AB41-9BBE04E7B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5328" y="6179060"/>
              <a:ext cx="788733" cy="55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תמונה 42">
              <a:extLst>
                <a:ext uri="{FF2B5EF4-FFF2-40B4-BE49-F238E27FC236}">
                  <a16:creationId xmlns:a16="http://schemas.microsoft.com/office/drawing/2014/main" id="{6E900AFE-AF5A-42B1-ABDC-F0384A29F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7779" t="-16135" r="16899" b="44143"/>
            <a:stretch/>
          </p:blipFill>
          <p:spPr>
            <a:xfrm>
              <a:off x="9385950" y="5871964"/>
              <a:ext cx="1015491" cy="1101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תמונה 43" descr="תמונה שמכילה טקסט, מפה&#10;&#10;התיאור נוצר באופן אוטומטי">
              <a:extLst>
                <a:ext uri="{FF2B5EF4-FFF2-40B4-BE49-F238E27FC236}">
                  <a16:creationId xmlns:a16="http://schemas.microsoft.com/office/drawing/2014/main" id="{3E6ADF58-2A4E-4AD0-998C-A4962C029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62" r="52000"/>
            <a:stretch/>
          </p:blipFill>
          <p:spPr>
            <a:xfrm>
              <a:off x="9997003" y="1948348"/>
              <a:ext cx="1743435" cy="4071346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תיבת טקסט 1">
              <a:extLst>
                <a:ext uri="{FF2B5EF4-FFF2-40B4-BE49-F238E27FC236}">
                  <a16:creationId xmlns:a16="http://schemas.microsoft.com/office/drawing/2014/main" id="{28FC9763-1E6F-455E-BDE4-A6AA8D7F1D26}"/>
                </a:ext>
              </a:extLst>
            </p:cNvPr>
            <p:cNvSpPr txBox="1"/>
            <p:nvPr/>
          </p:nvSpPr>
          <p:spPr>
            <a:xfrm>
              <a:off x="10401441" y="5236461"/>
              <a:ext cx="110429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+mn-cs"/>
                </a:rPr>
                <a:t>Installations in Israel</a:t>
              </a:r>
              <a:endPara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3F12FC6B-F421-4674-BB5C-872DD972F371}"/>
              </a:ext>
            </a:extLst>
          </p:cNvPr>
          <p:cNvSpPr txBox="1"/>
          <p:nvPr/>
        </p:nvSpPr>
        <p:spPr>
          <a:xfrm>
            <a:off x="2779790" y="5580177"/>
            <a:ext cx="27285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Worldwide Installations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89C2AB3D-EE2A-429B-8DEA-A57EE9E8806F}"/>
              </a:ext>
            </a:extLst>
          </p:cNvPr>
          <p:cNvCxnSpPr>
            <a:cxnSpLocks/>
          </p:cNvCxnSpPr>
          <p:nvPr/>
        </p:nvCxnSpPr>
        <p:spPr>
          <a:xfrm>
            <a:off x="380580" y="6035889"/>
            <a:ext cx="1135480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47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182E341-74A6-01BB-FE31-EA891CAE1CBC}"/>
              </a:ext>
            </a:extLst>
          </p:cNvPr>
          <p:cNvGrpSpPr/>
          <p:nvPr/>
        </p:nvGrpSpPr>
        <p:grpSpPr>
          <a:xfrm>
            <a:off x="441960" y="590661"/>
            <a:ext cx="11855680" cy="5813949"/>
            <a:chOff x="441960" y="590661"/>
            <a:chExt cx="11855680" cy="581394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A5CD04C-0E20-C2BE-04E6-FEB60DE32741}"/>
                </a:ext>
              </a:extLst>
            </p:cNvPr>
            <p:cNvGrpSpPr/>
            <p:nvPr/>
          </p:nvGrpSpPr>
          <p:grpSpPr>
            <a:xfrm>
              <a:off x="9396498" y="590661"/>
              <a:ext cx="2901142" cy="5813949"/>
              <a:chOff x="9396498" y="590661"/>
              <a:chExt cx="2901142" cy="5813949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73392A4-411B-CC4A-4C91-65EC3BEB9FE5}"/>
                  </a:ext>
                </a:extLst>
              </p:cNvPr>
              <p:cNvSpPr/>
              <p:nvPr/>
            </p:nvSpPr>
            <p:spPr>
              <a:xfrm>
                <a:off x="9944100" y="1036890"/>
                <a:ext cx="1805940" cy="13824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6AD347-EFB5-41F8-FFE3-528F8148B9A0}"/>
                  </a:ext>
                </a:extLst>
              </p:cNvPr>
              <p:cNvSpPr/>
              <p:nvPr/>
            </p:nvSpPr>
            <p:spPr>
              <a:xfrm>
                <a:off x="9944100" y="5022150"/>
                <a:ext cx="1805940" cy="13824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4ABF7F-6043-5FBA-02B0-88E2EA7AB18E}"/>
                  </a:ext>
                </a:extLst>
              </p:cNvPr>
              <p:cNvSpPr/>
              <p:nvPr/>
            </p:nvSpPr>
            <p:spPr>
              <a:xfrm>
                <a:off x="9944100" y="3029520"/>
                <a:ext cx="1805940" cy="13824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C3D8E2F-90E9-D1BA-3915-E17FAD17D5B7}"/>
                  </a:ext>
                </a:extLst>
              </p:cNvPr>
              <p:cNvGrpSpPr/>
              <p:nvPr/>
            </p:nvGrpSpPr>
            <p:grpSpPr>
              <a:xfrm>
                <a:off x="9396498" y="590661"/>
                <a:ext cx="2901142" cy="5654588"/>
                <a:chOff x="9396498" y="590661"/>
                <a:chExt cx="2901142" cy="5654588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E386167C-D8AB-6A55-13AF-51D24CE66E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b="25671"/>
                <a:stretch/>
              </p:blipFill>
              <p:spPr>
                <a:xfrm>
                  <a:off x="10079149" y="5175945"/>
                  <a:ext cx="1438611" cy="1069304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A587B6CB-199D-4B35-0172-F195725B06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79149" y="3367041"/>
                  <a:ext cx="1535841" cy="707418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5F980CBB-3DCA-5CFC-8771-9015A8AE2E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310644" y="1147403"/>
                  <a:ext cx="1072850" cy="1161434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DB59F4B-186F-2AD2-8606-2B62A1001123}"/>
                    </a:ext>
                  </a:extLst>
                </p:cNvPr>
                <p:cNvSpPr txBox="1"/>
                <p:nvPr/>
              </p:nvSpPr>
              <p:spPr>
                <a:xfrm>
                  <a:off x="9396498" y="590661"/>
                  <a:ext cx="29011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Administrative suite</a:t>
                  </a:r>
                  <a:endParaRPr kumimoji="0" lang="en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86B47DE-A8BB-36EE-2380-2A2B5C076171}"/>
                </a:ext>
              </a:extLst>
            </p:cNvPr>
            <p:cNvGrpSpPr/>
            <p:nvPr/>
          </p:nvGrpSpPr>
          <p:grpSpPr>
            <a:xfrm>
              <a:off x="441960" y="635233"/>
              <a:ext cx="9296400" cy="5769377"/>
              <a:chOff x="441960" y="635233"/>
              <a:chExt cx="9296400" cy="576937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26D894-A76A-A7F9-1B3E-0276DA2E2503}"/>
                  </a:ext>
                </a:extLst>
              </p:cNvPr>
              <p:cNvSpPr txBox="1"/>
              <p:nvPr/>
            </p:nvSpPr>
            <p:spPr>
              <a:xfrm>
                <a:off x="3659856" y="635233"/>
                <a:ext cx="2901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Operational suite</a:t>
                </a:r>
                <a:endParaRPr kumimoji="0" lang="en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41835CE-EC6C-98A9-018C-4F5CF095E79F}"/>
                  </a:ext>
                </a:extLst>
              </p:cNvPr>
              <p:cNvGrpSpPr/>
              <p:nvPr/>
            </p:nvGrpSpPr>
            <p:grpSpPr>
              <a:xfrm>
                <a:off x="441960" y="1036890"/>
                <a:ext cx="9296400" cy="5367720"/>
                <a:chOff x="441960" y="1036890"/>
                <a:chExt cx="9296400" cy="536772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2F2C18A-993A-8CFA-F7A6-F7FEC3A8EA88}"/>
                    </a:ext>
                  </a:extLst>
                </p:cNvPr>
                <p:cNvSpPr/>
                <p:nvPr/>
              </p:nvSpPr>
              <p:spPr>
                <a:xfrm>
                  <a:off x="441960" y="1036890"/>
                  <a:ext cx="9296400" cy="53677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04F1B16-A683-48F8-468D-7152F5D8303E}"/>
                    </a:ext>
                  </a:extLst>
                </p:cNvPr>
                <p:cNvSpPr txBox="1"/>
                <p:nvPr/>
              </p:nvSpPr>
              <p:spPr>
                <a:xfrm>
                  <a:off x="441960" y="1158248"/>
                  <a:ext cx="9077660" cy="510909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50000"/>
                        </a:srgbClr>
                      </a:solidFill>
                      <a:effectLst/>
                      <a:uLnTx/>
                      <a:uFillTx/>
                      <a:latin typeface="Aharoni" panose="02010803020104030203" pitchFamily="2" charset="-79"/>
                      <a:ea typeface="+mn-ea"/>
                      <a:cs typeface="Aharoni" panose="02010803020104030203" pitchFamily="2" charset="-79"/>
                    </a:rPr>
                    <a:t>RealiteQ Suite</a:t>
                  </a: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1AC87"/>
                    </a:solidFill>
                    <a:effectLst/>
                    <a:uLnTx/>
                    <a:uFillTx/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1AC87"/>
                      </a:solidFill>
                      <a:effectLst/>
                      <a:uLnTx/>
                      <a:uFillTx/>
                      <a:latin typeface="Aharoni" panose="02010803020104030203" pitchFamily="2" charset="-79"/>
                      <a:cs typeface="Aharoni" panose="02010803020104030203" pitchFamily="2" charset="-79"/>
                    </a:rPr>
                    <a:t>Integrated Bundle of IOT &amp; cloud programs &amp; tools:</a:t>
                  </a: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1AC87"/>
                    </a:solidFill>
                    <a:effectLst/>
                    <a:uLnTx/>
                    <a:uFillTx/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sz="1200" dirty="0">
                    <a:solidFill>
                      <a:srgbClr val="81AC87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lvl="0" algn="ctr"/>
                  <a:r>
                    <a:rPr lang="en-US" sz="3400" b="1" dirty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Gateway - Telemetry - VPN – SCADA HMI Developer/editor - Cloud - Cybersecurity  - Backups - - Notifications &amp; Alerts - Historian Reports - Trends – BI Dashboard - More…</a:t>
                  </a:r>
                </a:p>
              </p:txBody>
            </p:sp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39C69BA9-F8D9-4F2C-0E95-F64B6F463E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63426" y="1196939"/>
                  <a:ext cx="794531" cy="967935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</p:grpSp>
      </p:grpSp>
      <p:sp>
        <p:nvSpPr>
          <p:cNvPr id="5" name="Rectangle 22">
            <a:extLst>
              <a:ext uri="{FF2B5EF4-FFF2-40B4-BE49-F238E27FC236}">
                <a16:creationId xmlns:a16="http://schemas.microsoft.com/office/drawing/2014/main" id="{40DD8EE9-BEB3-6740-C1E3-8A6F5E3FA27E}"/>
              </a:ext>
            </a:extLst>
          </p:cNvPr>
          <p:cNvSpPr/>
          <p:nvPr/>
        </p:nvSpPr>
        <p:spPr>
          <a:xfrm>
            <a:off x="366958" y="38591"/>
            <a:ext cx="11134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rgbClr val="002060"/>
              </a:buClr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A9A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RealiteQ  - What is it?</a:t>
            </a:r>
          </a:p>
        </p:txBody>
      </p:sp>
    </p:spTree>
    <p:extLst>
      <p:ext uri="{BB962C8B-B14F-4D97-AF65-F5344CB8AC3E}">
        <p14:creationId xmlns:p14="http://schemas.microsoft.com/office/powerpoint/2010/main" val="326931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02C6B1B4-BFCA-4157-9263-B953D593AC58}"/>
              </a:ext>
            </a:extLst>
          </p:cNvPr>
          <p:cNvGrpSpPr/>
          <p:nvPr/>
        </p:nvGrpSpPr>
        <p:grpSpPr>
          <a:xfrm>
            <a:off x="2686884" y="943645"/>
            <a:ext cx="9329912" cy="1723436"/>
            <a:chOff x="2573054" y="880356"/>
            <a:chExt cx="9329912" cy="1723436"/>
          </a:xfrm>
        </p:grpSpPr>
        <p:grpSp>
          <p:nvGrpSpPr>
            <p:cNvPr id="31" name="קבוצה 30">
              <a:extLst>
                <a:ext uri="{FF2B5EF4-FFF2-40B4-BE49-F238E27FC236}">
                  <a16:creationId xmlns:a16="http://schemas.microsoft.com/office/drawing/2014/main" id="{9AA9E51A-2B59-4D2B-B9E0-C22E53E9F2AE}"/>
                </a:ext>
              </a:extLst>
            </p:cNvPr>
            <p:cNvGrpSpPr/>
            <p:nvPr/>
          </p:nvGrpSpPr>
          <p:grpSpPr>
            <a:xfrm>
              <a:off x="2573054" y="880356"/>
              <a:ext cx="9329912" cy="1723436"/>
              <a:chOff x="2573054" y="668324"/>
              <a:chExt cx="9329912" cy="1723436"/>
            </a:xfrm>
          </p:grpSpPr>
          <p:sp>
            <p:nvSpPr>
              <p:cNvPr id="2" name="מלבן: פינות מעוגלות 1">
                <a:extLst>
                  <a:ext uri="{FF2B5EF4-FFF2-40B4-BE49-F238E27FC236}">
                    <a16:creationId xmlns:a16="http://schemas.microsoft.com/office/drawing/2014/main" id="{375E7D5B-A5BB-4F64-9262-2029FDF0DB5B}"/>
                  </a:ext>
                </a:extLst>
              </p:cNvPr>
              <p:cNvSpPr/>
              <p:nvPr/>
            </p:nvSpPr>
            <p:spPr>
              <a:xfrm>
                <a:off x="2573054" y="668324"/>
                <a:ext cx="9329912" cy="172343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סוגר מסולסל ימני 28">
                <a:extLst>
                  <a:ext uri="{FF2B5EF4-FFF2-40B4-BE49-F238E27FC236}">
                    <a16:creationId xmlns:a16="http://schemas.microsoft.com/office/drawing/2014/main" id="{E7DBAF49-DAB7-4F59-99BE-EE76F5B98FBF}"/>
                  </a:ext>
                </a:extLst>
              </p:cNvPr>
              <p:cNvSpPr/>
              <p:nvPr/>
            </p:nvSpPr>
            <p:spPr>
              <a:xfrm rot="16200000">
                <a:off x="7013731" y="-2825416"/>
                <a:ext cx="431869" cy="8388426"/>
              </a:xfrm>
              <a:prstGeom prst="rightBrace">
                <a:avLst>
                  <a:gd name="adj1" fmla="val 67882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4F04B442-AC43-48D8-AEC8-92119A7CA54F}"/>
                </a:ext>
              </a:extLst>
            </p:cNvPr>
            <p:cNvSpPr txBox="1"/>
            <p:nvPr/>
          </p:nvSpPr>
          <p:spPr>
            <a:xfrm>
              <a:off x="3888751" y="992549"/>
              <a:ext cx="672090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+mn-cs"/>
                </a:rPr>
                <a:t> RealiteQ Holistic SCADA solution – “All-in-One” integrated solution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14D1678-41FD-4A54-A4CC-5ACD00731469}"/>
              </a:ext>
            </a:extLst>
          </p:cNvPr>
          <p:cNvSpPr txBox="1"/>
          <p:nvPr/>
        </p:nvSpPr>
        <p:spPr>
          <a:xfrm>
            <a:off x="511466" y="4016147"/>
            <a:ext cx="1854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PLCs, analyzers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sensors…</a:t>
            </a:r>
          </a:p>
        </p:txBody>
      </p: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8B22E154-ACDA-4AE2-A990-6A60AD15367F}"/>
              </a:ext>
            </a:extLst>
          </p:cNvPr>
          <p:cNvCxnSpPr>
            <a:cxnSpLocks/>
          </p:cNvCxnSpPr>
          <p:nvPr/>
        </p:nvCxnSpPr>
        <p:spPr>
          <a:xfrm flipV="1">
            <a:off x="1957764" y="3505254"/>
            <a:ext cx="416072" cy="10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תמונה 4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4F25B34C-1659-4B61-9942-09381A2CE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86" y="3773880"/>
            <a:ext cx="878241" cy="633930"/>
          </a:xfrm>
          <a:prstGeom prst="rect">
            <a:avLst/>
          </a:prstGeom>
        </p:spPr>
      </p:pic>
      <p:sp>
        <p:nvSpPr>
          <p:cNvPr id="54" name="Rectangle 22">
            <a:extLst>
              <a:ext uri="{FF2B5EF4-FFF2-40B4-BE49-F238E27FC236}">
                <a16:creationId xmlns:a16="http://schemas.microsoft.com/office/drawing/2014/main" id="{8DEB1E7E-29B5-4F71-8B69-64A673E8AE2F}"/>
              </a:ext>
            </a:extLst>
          </p:cNvPr>
          <p:cNvSpPr/>
          <p:nvPr/>
        </p:nvSpPr>
        <p:spPr>
          <a:xfrm>
            <a:off x="366958" y="38591"/>
            <a:ext cx="11134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rgbClr val="002060"/>
              </a:buClr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A9A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RealiteQ Vs. Traditional SCADA HMI</a:t>
            </a:r>
          </a:p>
        </p:txBody>
      </p:sp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A2C7B73C-3D1F-403D-B40F-7BFA49334043}"/>
              </a:ext>
            </a:extLst>
          </p:cNvPr>
          <p:cNvGrpSpPr/>
          <p:nvPr/>
        </p:nvGrpSpPr>
        <p:grpSpPr>
          <a:xfrm>
            <a:off x="336478" y="2171914"/>
            <a:ext cx="1410588" cy="1869469"/>
            <a:chOff x="336478" y="2171914"/>
            <a:chExt cx="1410588" cy="1869469"/>
          </a:xfrm>
        </p:grpSpPr>
        <p:pic>
          <p:nvPicPr>
            <p:cNvPr id="37" name="תמונה 36">
              <a:extLst>
                <a:ext uri="{FF2B5EF4-FFF2-40B4-BE49-F238E27FC236}">
                  <a16:creationId xmlns:a16="http://schemas.microsoft.com/office/drawing/2014/main" id="{037F8666-953B-43E6-94A5-017CE31A2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42"/>
            <a:stretch/>
          </p:blipFill>
          <p:spPr>
            <a:xfrm>
              <a:off x="610953" y="2171914"/>
              <a:ext cx="1136113" cy="1869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53" name="מלבן 52">
              <a:extLst>
                <a:ext uri="{FF2B5EF4-FFF2-40B4-BE49-F238E27FC236}">
                  <a16:creationId xmlns:a16="http://schemas.microsoft.com/office/drawing/2014/main" id="{EDB9D54C-6F53-446E-974C-C1C7D669DEA7}"/>
                </a:ext>
              </a:extLst>
            </p:cNvPr>
            <p:cNvSpPr/>
            <p:nvPr/>
          </p:nvSpPr>
          <p:spPr>
            <a:xfrm>
              <a:off x="336478" y="2635341"/>
              <a:ext cx="53231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6" name="תיבת טקסט 55">
            <a:extLst>
              <a:ext uri="{FF2B5EF4-FFF2-40B4-BE49-F238E27FC236}">
                <a16:creationId xmlns:a16="http://schemas.microsoft.com/office/drawing/2014/main" id="{C61688CF-38D0-4563-AC63-3C676C785A94}"/>
              </a:ext>
            </a:extLst>
          </p:cNvPr>
          <p:cNvSpPr txBox="1"/>
          <p:nvPr/>
        </p:nvSpPr>
        <p:spPr>
          <a:xfrm>
            <a:off x="511466" y="1119352"/>
            <a:ext cx="16644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Site/ network 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 panose="020B0502020104020203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תמונה 46">
            <a:extLst>
              <a:ext uri="{FF2B5EF4-FFF2-40B4-BE49-F238E27FC236}">
                <a16:creationId xmlns:a16="http://schemas.microsoft.com/office/drawing/2014/main" id="{C8EAA88A-9B5C-253C-6C82-6F844D72B3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8"/>
          <a:stretch/>
        </p:blipFill>
        <p:spPr>
          <a:xfrm>
            <a:off x="745208" y="5651443"/>
            <a:ext cx="1542330" cy="34035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4" name="מלבן 31">
            <a:extLst>
              <a:ext uri="{FF2B5EF4-FFF2-40B4-BE49-F238E27FC236}">
                <a16:creationId xmlns:a16="http://schemas.microsoft.com/office/drawing/2014/main" id="{C75BC0B3-8CE1-41A6-E38E-24FF4EA48ED0}"/>
              </a:ext>
            </a:extLst>
          </p:cNvPr>
          <p:cNvSpPr/>
          <p:nvPr/>
        </p:nvSpPr>
        <p:spPr>
          <a:xfrm>
            <a:off x="1439175" y="5451493"/>
            <a:ext cx="11099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en-US" sz="4400" b="1" dirty="0">
                <a:solidFill>
                  <a:srgbClr val="DBE79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Much more then “Just” SCADA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DBE79D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DB2351C0-525F-46CD-9C42-66BB11B2AD11}"/>
              </a:ext>
            </a:extLst>
          </p:cNvPr>
          <p:cNvSpPr/>
          <p:nvPr/>
        </p:nvSpPr>
        <p:spPr>
          <a:xfrm>
            <a:off x="8098753" y="2766990"/>
            <a:ext cx="1190545" cy="19145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5CBD0768-F187-46DC-AD6A-12D4A5317543}"/>
              </a:ext>
            </a:extLst>
          </p:cNvPr>
          <p:cNvSpPr txBox="1"/>
          <p:nvPr/>
        </p:nvSpPr>
        <p:spPr>
          <a:xfrm>
            <a:off x="8098753" y="1972748"/>
            <a:ext cx="1190544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SCADA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HMI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6F158D90-92DF-42BD-BDCD-538A70057102}"/>
              </a:ext>
            </a:extLst>
          </p:cNvPr>
          <p:cNvSpPr txBox="1"/>
          <p:nvPr/>
        </p:nvSpPr>
        <p:spPr>
          <a:xfrm>
            <a:off x="8185127" y="3034732"/>
            <a:ext cx="1011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Supplier 5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 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 panose="020B0502020104020203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9A3671E-A44C-9384-FC5E-009C7F60F17B}"/>
              </a:ext>
            </a:extLst>
          </p:cNvPr>
          <p:cNvGrpSpPr/>
          <p:nvPr/>
        </p:nvGrpSpPr>
        <p:grpSpPr>
          <a:xfrm>
            <a:off x="2194662" y="1931507"/>
            <a:ext cx="9997999" cy="3167820"/>
            <a:chOff x="2175873" y="1931507"/>
            <a:chExt cx="9997999" cy="3167820"/>
          </a:xfrm>
        </p:grpSpPr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2DDFFF98-DA0E-47DE-BE67-D6CE9110DA62}"/>
                </a:ext>
              </a:extLst>
            </p:cNvPr>
            <p:cNvSpPr/>
            <p:nvPr/>
          </p:nvSpPr>
          <p:spPr>
            <a:xfrm>
              <a:off x="6831571" y="2775048"/>
              <a:ext cx="1044773" cy="191451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23729B5B-10AC-4936-94F0-FC84C722B1C1}"/>
                </a:ext>
              </a:extLst>
            </p:cNvPr>
            <p:cNvSpPr txBox="1"/>
            <p:nvPr/>
          </p:nvSpPr>
          <p:spPr>
            <a:xfrm>
              <a:off x="6832712" y="1965445"/>
              <a:ext cx="1044773" cy="49244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+mn-cs"/>
                </a:rPr>
                <a:t>VPN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+mn-cs"/>
                </a:rPr>
                <a:t>Remote prog</a:t>
              </a:r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2BBAC314-696B-49A3-A9B1-AAE2E7813578}"/>
                </a:ext>
              </a:extLst>
            </p:cNvPr>
            <p:cNvSpPr txBox="1"/>
            <p:nvPr/>
          </p:nvSpPr>
          <p:spPr>
            <a:xfrm>
              <a:off x="6853977" y="3053310"/>
              <a:ext cx="101170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+mn-cs"/>
                </a:rPr>
                <a:t>Supplier 4</a:t>
              </a:r>
              <a:endPara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מלבן 8">
              <a:extLst>
                <a:ext uri="{FF2B5EF4-FFF2-40B4-BE49-F238E27FC236}">
                  <a16:creationId xmlns:a16="http://schemas.microsoft.com/office/drawing/2014/main" id="{27EF2781-5BF0-42A7-B1C5-AF8A6E4B674C}"/>
                </a:ext>
              </a:extLst>
            </p:cNvPr>
            <p:cNvSpPr/>
            <p:nvPr/>
          </p:nvSpPr>
          <p:spPr>
            <a:xfrm>
              <a:off x="4067808" y="2775048"/>
              <a:ext cx="1109209" cy="191451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F163B150-CD2C-4867-AE87-B44C5A758829}"/>
                </a:ext>
              </a:extLst>
            </p:cNvPr>
            <p:cNvSpPr txBox="1"/>
            <p:nvPr/>
          </p:nvSpPr>
          <p:spPr>
            <a:xfrm>
              <a:off x="4064364" y="1940960"/>
              <a:ext cx="1044773" cy="52322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+mn-cs"/>
                </a:rPr>
                <a:t>Data acquisition       </a:t>
              </a:r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27B6814A-36CD-4A17-8004-6C2455E8257F}"/>
                </a:ext>
              </a:extLst>
            </p:cNvPr>
            <p:cNvSpPr/>
            <p:nvPr/>
          </p:nvSpPr>
          <p:spPr>
            <a:xfrm>
              <a:off x="5370564" y="2775048"/>
              <a:ext cx="1277533" cy="191451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E3FF334D-DA5B-4A33-9E61-2E48ADFD5276}"/>
                </a:ext>
              </a:extLst>
            </p:cNvPr>
            <p:cNvSpPr txBox="1"/>
            <p:nvPr/>
          </p:nvSpPr>
          <p:spPr>
            <a:xfrm>
              <a:off x="5309383" y="1951379"/>
              <a:ext cx="1342245" cy="52322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+mn-cs"/>
                </a:rPr>
                <a:t>Telemetry/ Remote control</a:t>
              </a:r>
            </a:p>
          </p:txBody>
        </p:sp>
        <p:sp>
          <p:nvSpPr>
            <p:cNvPr id="21" name="מלבן 20">
              <a:extLst>
                <a:ext uri="{FF2B5EF4-FFF2-40B4-BE49-F238E27FC236}">
                  <a16:creationId xmlns:a16="http://schemas.microsoft.com/office/drawing/2014/main" id="{494E89AA-57A0-4420-B62A-4838ACE92BE8}"/>
                </a:ext>
              </a:extLst>
            </p:cNvPr>
            <p:cNvSpPr/>
            <p:nvPr/>
          </p:nvSpPr>
          <p:spPr>
            <a:xfrm>
              <a:off x="10702374" y="2775048"/>
              <a:ext cx="1175691" cy="191451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38A88B20-A32B-4347-A8A6-FD6B4C0FCC4F}"/>
                </a:ext>
              </a:extLst>
            </p:cNvPr>
            <p:cNvSpPr txBox="1"/>
            <p:nvPr/>
          </p:nvSpPr>
          <p:spPr>
            <a:xfrm>
              <a:off x="5460305" y="3012797"/>
              <a:ext cx="109862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+mn-cs"/>
                </a:rPr>
                <a:t>Supplier 3</a:t>
              </a:r>
              <a:endPara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תיבת טקסט 27">
              <a:extLst>
                <a:ext uri="{FF2B5EF4-FFF2-40B4-BE49-F238E27FC236}">
                  <a16:creationId xmlns:a16="http://schemas.microsoft.com/office/drawing/2014/main" id="{8838D787-D23B-4464-A3A3-034DEB14D4AD}"/>
                </a:ext>
              </a:extLst>
            </p:cNvPr>
            <p:cNvSpPr txBox="1"/>
            <p:nvPr/>
          </p:nvSpPr>
          <p:spPr>
            <a:xfrm>
              <a:off x="10717709" y="3017184"/>
              <a:ext cx="101170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+mn-cs"/>
                </a:rPr>
                <a:t>Supplier 7</a:t>
              </a:r>
            </a:p>
          </p:txBody>
        </p:sp>
        <p:sp>
          <p:nvSpPr>
            <p:cNvPr id="33" name="מלבן 32">
              <a:extLst>
                <a:ext uri="{FF2B5EF4-FFF2-40B4-BE49-F238E27FC236}">
                  <a16:creationId xmlns:a16="http://schemas.microsoft.com/office/drawing/2014/main" id="{AD68ADA6-AB01-4EE9-BB2A-F17A7B996EF7}"/>
                </a:ext>
              </a:extLst>
            </p:cNvPr>
            <p:cNvSpPr/>
            <p:nvPr/>
          </p:nvSpPr>
          <p:spPr>
            <a:xfrm>
              <a:off x="9421721" y="2775048"/>
              <a:ext cx="1100476" cy="191451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תיבת טקסט 33">
              <a:extLst>
                <a:ext uri="{FF2B5EF4-FFF2-40B4-BE49-F238E27FC236}">
                  <a16:creationId xmlns:a16="http://schemas.microsoft.com/office/drawing/2014/main" id="{3E765E27-2FA8-4DB9-AE91-22A143A548FC}"/>
                </a:ext>
              </a:extLst>
            </p:cNvPr>
            <p:cNvSpPr txBox="1"/>
            <p:nvPr/>
          </p:nvSpPr>
          <p:spPr>
            <a:xfrm>
              <a:off x="9403198" y="1993073"/>
              <a:ext cx="1118999" cy="52322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+mn-cs"/>
                </a:rPr>
                <a:t>BI Dashboards</a:t>
              </a:r>
            </a:p>
          </p:txBody>
        </p:sp>
        <p:sp>
          <p:nvSpPr>
            <p:cNvPr id="35" name="תיבת טקסט 34">
              <a:extLst>
                <a:ext uri="{FF2B5EF4-FFF2-40B4-BE49-F238E27FC236}">
                  <a16:creationId xmlns:a16="http://schemas.microsoft.com/office/drawing/2014/main" id="{CB0D6325-E38D-4729-B89F-57C8F433D4C1}"/>
                </a:ext>
              </a:extLst>
            </p:cNvPr>
            <p:cNvSpPr txBox="1"/>
            <p:nvPr/>
          </p:nvSpPr>
          <p:spPr>
            <a:xfrm>
              <a:off x="9484293" y="3008410"/>
              <a:ext cx="101170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+mn-cs"/>
                </a:rPr>
                <a:t>Supplier 6</a:t>
              </a:r>
            </a:p>
          </p:txBody>
        </p:sp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F16B61B3-6755-4EA3-99F8-EB0FCE915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8013" t="55384" r="69685" b="14019"/>
            <a:stretch/>
          </p:blipFill>
          <p:spPr>
            <a:xfrm>
              <a:off x="5618793" y="3781929"/>
              <a:ext cx="761633" cy="631276"/>
            </a:xfrm>
            <a:prstGeom prst="rect">
              <a:avLst/>
            </a:prstGeom>
          </p:spPr>
        </p:pic>
        <p:pic>
          <p:nvPicPr>
            <p:cNvPr id="46" name="תמונה 45">
              <a:extLst>
                <a:ext uri="{FF2B5EF4-FFF2-40B4-BE49-F238E27FC236}">
                  <a16:creationId xmlns:a16="http://schemas.microsoft.com/office/drawing/2014/main" id="{5CFDC8F5-E060-41A2-AC42-68D4D737C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2459" y="3734021"/>
              <a:ext cx="960881" cy="556985"/>
            </a:xfrm>
            <a:prstGeom prst="rect">
              <a:avLst/>
            </a:prstGeom>
          </p:spPr>
        </p:pic>
        <p:pic>
          <p:nvPicPr>
            <p:cNvPr id="48" name="תמונה 47" descr="תמונה שמכילה מחשב&#10;&#10;התיאור נוצר באופן אוטומטי">
              <a:extLst>
                <a:ext uri="{FF2B5EF4-FFF2-40B4-BE49-F238E27FC236}">
                  <a16:creationId xmlns:a16="http://schemas.microsoft.com/office/drawing/2014/main" id="{DBE36F30-30D2-496E-97DD-4941F3552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7196" y="3678887"/>
              <a:ext cx="1062538" cy="791740"/>
            </a:xfrm>
            <a:prstGeom prst="rect">
              <a:avLst/>
            </a:prstGeom>
          </p:spPr>
        </p:pic>
        <p:pic>
          <p:nvPicPr>
            <p:cNvPr id="52" name="תמונה 51">
              <a:extLst>
                <a:ext uri="{FF2B5EF4-FFF2-40B4-BE49-F238E27FC236}">
                  <a16:creationId xmlns:a16="http://schemas.microsoft.com/office/drawing/2014/main" id="{1D41FC4C-6D7C-4577-A0DA-BB2F8A84B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686" y="3548506"/>
              <a:ext cx="869420" cy="1052995"/>
            </a:xfrm>
            <a:prstGeom prst="rect">
              <a:avLst/>
            </a:prstGeom>
          </p:spPr>
        </p:pic>
        <p:sp>
          <p:nvSpPr>
            <p:cNvPr id="24" name="תיבת טקסט 23">
              <a:extLst>
                <a:ext uri="{FF2B5EF4-FFF2-40B4-BE49-F238E27FC236}">
                  <a16:creationId xmlns:a16="http://schemas.microsoft.com/office/drawing/2014/main" id="{C37F2813-51DA-4948-837B-939B2B97408A}"/>
                </a:ext>
              </a:extLst>
            </p:cNvPr>
            <p:cNvSpPr txBox="1"/>
            <p:nvPr/>
          </p:nvSpPr>
          <p:spPr>
            <a:xfrm>
              <a:off x="3976640" y="3025958"/>
              <a:ext cx="117979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+mn-cs"/>
                </a:rPr>
                <a:t>Supplier 2</a:t>
              </a:r>
              <a:endPara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4C125A2B-E48F-4244-855A-3E97DFB773BA}"/>
                </a:ext>
              </a:extLst>
            </p:cNvPr>
            <p:cNvSpPr/>
            <p:nvPr/>
          </p:nvSpPr>
          <p:spPr>
            <a:xfrm>
              <a:off x="2765052" y="2775048"/>
              <a:ext cx="1109209" cy="191451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תיבת טקסט 40">
              <a:extLst>
                <a:ext uri="{FF2B5EF4-FFF2-40B4-BE49-F238E27FC236}">
                  <a16:creationId xmlns:a16="http://schemas.microsoft.com/office/drawing/2014/main" id="{CA0994E0-7526-44D7-8C10-A868C3BB6556}"/>
                </a:ext>
              </a:extLst>
            </p:cNvPr>
            <p:cNvSpPr txBox="1"/>
            <p:nvPr/>
          </p:nvSpPr>
          <p:spPr>
            <a:xfrm>
              <a:off x="2694465" y="3062002"/>
              <a:ext cx="117979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+mn-cs"/>
                </a:rPr>
                <a:t>Supplier 1</a:t>
              </a:r>
              <a:endPara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תיבת טקסט 41">
              <a:extLst>
                <a:ext uri="{FF2B5EF4-FFF2-40B4-BE49-F238E27FC236}">
                  <a16:creationId xmlns:a16="http://schemas.microsoft.com/office/drawing/2014/main" id="{E3D9435B-F67B-4F10-BC28-8A3F3359BA07}"/>
                </a:ext>
              </a:extLst>
            </p:cNvPr>
            <p:cNvSpPr txBox="1"/>
            <p:nvPr/>
          </p:nvSpPr>
          <p:spPr>
            <a:xfrm>
              <a:off x="2797269" y="1931507"/>
              <a:ext cx="1044773" cy="52322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1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+mn-cs"/>
                </a:rPr>
                <a:t>Servers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endParaRPr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1046D96F-6E8B-4304-A52B-20D1631C526E}"/>
                </a:ext>
              </a:extLst>
            </p:cNvPr>
            <p:cNvSpPr txBox="1"/>
            <p:nvPr/>
          </p:nvSpPr>
          <p:spPr>
            <a:xfrm>
              <a:off x="2175873" y="4760773"/>
              <a:ext cx="999799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 Nova Light" panose="020B0502020104020203"/>
                  <a:ea typeface="+mn-ea"/>
                </a:rPr>
                <a:t>Traditional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Light" panose="020B0502020104020203"/>
                </a:rPr>
                <a:t>l SCADA system –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 Nova Light" panose="020B0502020104020203"/>
                  <a:ea typeface="+mn-ea"/>
                </a:rPr>
                <a:t>integration of several hardware &amp; software from different providers</a:t>
              </a:r>
              <a:endPara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ova Light" panose="020B0502020104020203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33D9236-FF48-4D27-46A5-475A1D01D9FA}"/>
                </a:ext>
              </a:extLst>
            </p:cNvPr>
            <p:cNvGrpSpPr/>
            <p:nvPr/>
          </p:nvGrpSpPr>
          <p:grpSpPr>
            <a:xfrm>
              <a:off x="6827035" y="3629550"/>
              <a:ext cx="1071632" cy="915288"/>
              <a:chOff x="5663371" y="5711728"/>
              <a:chExt cx="1209287" cy="1209286"/>
            </a:xfrm>
          </p:grpSpPr>
          <p:pic>
            <p:nvPicPr>
              <p:cNvPr id="36" name="Graphic 35" descr="Lock outline">
                <a:extLst>
                  <a:ext uri="{FF2B5EF4-FFF2-40B4-BE49-F238E27FC236}">
                    <a16:creationId xmlns:a16="http://schemas.microsoft.com/office/drawing/2014/main" id="{EBDC7398-02B3-A98D-A2DA-DC6A79E7DD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937199" y="5835585"/>
                <a:ext cx="594375" cy="594375"/>
              </a:xfrm>
              <a:prstGeom prst="rect">
                <a:avLst/>
              </a:prstGeom>
            </p:spPr>
          </p:pic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E736572-482B-1A23-003F-27F5F4EAB5A6}"/>
                  </a:ext>
                </a:extLst>
              </p:cNvPr>
              <p:cNvGrpSpPr/>
              <p:nvPr/>
            </p:nvGrpSpPr>
            <p:grpSpPr>
              <a:xfrm>
                <a:off x="5663371" y="5711728"/>
                <a:ext cx="1209287" cy="1209286"/>
                <a:chOff x="4407860" y="5540364"/>
                <a:chExt cx="1209287" cy="1209286"/>
              </a:xfrm>
            </p:grpSpPr>
            <p:pic>
              <p:nvPicPr>
                <p:cNvPr id="39" name="Graphic 38" descr="vShield outline">
                  <a:extLst>
                    <a:ext uri="{FF2B5EF4-FFF2-40B4-BE49-F238E27FC236}">
                      <a16:creationId xmlns:a16="http://schemas.microsoft.com/office/drawing/2014/main" id="{1753DF07-8154-4BE6-A4E0-862C3F275F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7860" y="5540364"/>
                  <a:ext cx="1209287" cy="1209286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0192049-2188-3647-EEDD-1FFA9DD0A560}"/>
                    </a:ext>
                  </a:extLst>
                </p:cNvPr>
                <p:cNvSpPr txBox="1"/>
                <p:nvPr/>
              </p:nvSpPr>
              <p:spPr>
                <a:xfrm>
                  <a:off x="4681688" y="6225677"/>
                  <a:ext cx="59437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masis MT Pro Black" panose="02040A04050005020304" pitchFamily="18" charset="0"/>
                      <a:ea typeface="+mn-ea"/>
                      <a:cs typeface="+mn-cs"/>
                    </a:rPr>
                    <a:t>VPN</a:t>
                  </a:r>
                  <a:endParaRPr kumimoji="0" lang="en-I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asis MT Pro Black" panose="02040A04050005020304" pitchFamily="18" charset="0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49" name="Picture 48" descr="A close-up of a device&#10;&#10;Description automatically generated">
              <a:extLst>
                <a:ext uri="{FF2B5EF4-FFF2-40B4-BE49-F238E27FC236}">
                  <a16:creationId xmlns:a16="http://schemas.microsoft.com/office/drawing/2014/main" id="{164CD586-4038-9F88-5258-18A9B699C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618" y="3372892"/>
              <a:ext cx="607275" cy="1204595"/>
            </a:xfrm>
            <a:prstGeom prst="rect">
              <a:avLst/>
            </a:prstGeom>
          </p:spPr>
        </p:pic>
        <p:sp>
          <p:nvSpPr>
            <p:cNvPr id="17" name="תיבת טקסט 33">
              <a:extLst>
                <a:ext uri="{FF2B5EF4-FFF2-40B4-BE49-F238E27FC236}">
                  <a16:creationId xmlns:a16="http://schemas.microsoft.com/office/drawing/2014/main" id="{11ACB583-7683-CE3D-4DEF-8528EF817E8D}"/>
                </a:ext>
              </a:extLst>
            </p:cNvPr>
            <p:cNvSpPr txBox="1"/>
            <p:nvPr/>
          </p:nvSpPr>
          <p:spPr>
            <a:xfrm>
              <a:off x="10738539" y="1965445"/>
              <a:ext cx="1044773" cy="52322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 Light" panose="020B0502020104020203"/>
                  <a:ea typeface="+mn-ea"/>
                  <a:cs typeface="+mn-cs"/>
                </a:rPr>
                <a:t>Cyber security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1048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31">
            <a:extLst>
              <a:ext uri="{FF2B5EF4-FFF2-40B4-BE49-F238E27FC236}">
                <a16:creationId xmlns:a16="http://schemas.microsoft.com/office/drawing/2014/main" id="{08A0C035-AE6C-8BD8-8CC6-2D552A449F57}"/>
              </a:ext>
            </a:extLst>
          </p:cNvPr>
          <p:cNvSpPr/>
          <p:nvPr/>
        </p:nvSpPr>
        <p:spPr>
          <a:xfrm>
            <a:off x="1576240" y="5505601"/>
            <a:ext cx="11099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BE79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Smart – Simple – Secured - Affordable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BE79D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6DFAAE92-ED7D-E3F5-2F2F-E7BDCDE42D4E}"/>
              </a:ext>
            </a:extLst>
          </p:cNvPr>
          <p:cNvSpPr/>
          <p:nvPr/>
        </p:nvSpPr>
        <p:spPr>
          <a:xfrm>
            <a:off x="381044" y="91441"/>
            <a:ext cx="10358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rgbClr val="002060"/>
              </a:buClr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A9A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RealiteQ Benefits Vs. Traditional SCADA solution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3DB28D-8E2D-FC70-0582-A959CC54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0" t="11555" r="17715" b="13214"/>
          <a:stretch>
            <a:fillRect/>
          </a:stretch>
        </p:blipFill>
        <p:spPr bwMode="auto">
          <a:xfrm>
            <a:off x="9962198" y="987134"/>
            <a:ext cx="1881562" cy="244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תיבת טקסט 40">
            <a:extLst>
              <a:ext uri="{FF2B5EF4-FFF2-40B4-BE49-F238E27FC236}">
                <a16:creationId xmlns:a16="http://schemas.microsoft.com/office/drawing/2014/main" id="{10F08A85-D2DA-970F-0801-1C0F3D584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8689" y="3556627"/>
            <a:ext cx="22085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81AC87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Affordable –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he-IL" sz="2400" b="1" dirty="0">
                <a:solidFill>
                  <a:srgbClr val="81AC8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Low CAPEX &amp; OPEX</a:t>
            </a:r>
            <a:endParaRPr kumimoji="0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81AC87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תמונה 2">
            <a:extLst>
              <a:ext uri="{FF2B5EF4-FFF2-40B4-BE49-F238E27FC236}">
                <a16:creationId xmlns:a16="http://schemas.microsoft.com/office/drawing/2014/main" id="{3109D841-99CF-5153-5886-7FBABF42D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2" y="890530"/>
            <a:ext cx="2190297" cy="233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תמונה 42">
            <a:extLst>
              <a:ext uri="{FF2B5EF4-FFF2-40B4-BE49-F238E27FC236}">
                <a16:creationId xmlns:a16="http://schemas.microsoft.com/office/drawing/2014/main" id="{7C758A69-9988-DF08-7DBC-F0F03A47F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2"/>
          <a:stretch/>
        </p:blipFill>
        <p:spPr bwMode="auto">
          <a:xfrm>
            <a:off x="3758842" y="1141287"/>
            <a:ext cx="2603809" cy="196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1296F0-FE19-5189-BAB9-F81AA2D1E917}"/>
              </a:ext>
            </a:extLst>
          </p:cNvPr>
          <p:cNvSpPr txBox="1"/>
          <p:nvPr/>
        </p:nvSpPr>
        <p:spPr>
          <a:xfrm>
            <a:off x="499984" y="3492152"/>
            <a:ext cx="192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1AC8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Easy to install, use &amp; maintain</a:t>
            </a:r>
            <a:endParaRPr lang="en-IL" sz="2400" b="1" dirty="0">
              <a:solidFill>
                <a:srgbClr val="81AC8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תיבת טקסט 40">
            <a:extLst>
              <a:ext uri="{FF2B5EF4-FFF2-40B4-BE49-F238E27FC236}">
                <a16:creationId xmlns:a16="http://schemas.microsoft.com/office/drawing/2014/main" id="{F49414C7-FDA0-0424-B114-3CA995D05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170" y="3556627"/>
            <a:ext cx="23336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81AC87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Built for Cyber – Highly secured</a:t>
            </a:r>
          </a:p>
        </p:txBody>
      </p:sp>
      <p:pic>
        <p:nvPicPr>
          <p:cNvPr id="17" name="תמונה 3">
            <a:extLst>
              <a:ext uri="{FF2B5EF4-FFF2-40B4-BE49-F238E27FC236}">
                <a16:creationId xmlns:a16="http://schemas.microsoft.com/office/drawing/2014/main" id="{63BCC836-DAB3-B7F1-D2A9-0D0E51FE60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04" r="21081"/>
          <a:stretch/>
        </p:blipFill>
        <p:spPr>
          <a:xfrm>
            <a:off x="7450104" y="955006"/>
            <a:ext cx="1261132" cy="2356650"/>
          </a:xfrm>
          <a:prstGeom prst="rect">
            <a:avLst/>
          </a:prstGeom>
        </p:spPr>
      </p:pic>
      <p:sp>
        <p:nvSpPr>
          <p:cNvPr id="18" name="תיבת טקסט 40">
            <a:extLst>
              <a:ext uri="{FF2B5EF4-FFF2-40B4-BE49-F238E27FC236}">
                <a16:creationId xmlns:a16="http://schemas.microsoft.com/office/drawing/2014/main" id="{3425ED09-3713-78F1-6E61-C93A90FBB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62" y="3556628"/>
            <a:ext cx="1921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81AC87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Data   easily accessible</a:t>
            </a:r>
          </a:p>
        </p:txBody>
      </p:sp>
      <p:pic>
        <p:nvPicPr>
          <p:cNvPr id="19" name="תמונה 46">
            <a:extLst>
              <a:ext uri="{FF2B5EF4-FFF2-40B4-BE49-F238E27FC236}">
                <a16:creationId xmlns:a16="http://schemas.microsoft.com/office/drawing/2014/main" id="{0B764AB6-697B-C76F-8EB4-724A38DD1F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8"/>
          <a:stretch/>
        </p:blipFill>
        <p:spPr>
          <a:xfrm>
            <a:off x="745208" y="5651443"/>
            <a:ext cx="1542330" cy="34035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" name="Picture 20" descr="A cartoon character holding a magnifying glass&#10;&#10;Description automatically generated">
            <a:extLst>
              <a:ext uri="{FF2B5EF4-FFF2-40B4-BE49-F238E27FC236}">
                <a16:creationId xmlns:a16="http://schemas.microsoft.com/office/drawing/2014/main" id="{6BA9CF39-A6CD-76D0-DEFB-07B0AA1EAF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48939"/>
            <a:ext cx="1145225" cy="7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084819D2-90D2-A9AE-28D8-BB20C914477D}"/>
              </a:ext>
            </a:extLst>
          </p:cNvPr>
          <p:cNvGrpSpPr/>
          <p:nvPr/>
        </p:nvGrpSpPr>
        <p:grpSpPr>
          <a:xfrm>
            <a:off x="8398286" y="4741966"/>
            <a:ext cx="3454578" cy="2143828"/>
            <a:chOff x="8398286" y="4741966"/>
            <a:chExt cx="3454578" cy="21438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D67EE4A-04C1-EC86-C197-02A948244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8286" y="4741966"/>
              <a:ext cx="3454578" cy="214382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1F3F3C-63CE-B20D-988F-A2DAC2499940}"/>
                </a:ext>
              </a:extLst>
            </p:cNvPr>
            <p:cNvSpPr/>
            <p:nvPr/>
          </p:nvSpPr>
          <p:spPr>
            <a:xfrm>
              <a:off x="10410825" y="5442814"/>
              <a:ext cx="408653" cy="548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D355EC-4F48-C808-9DC9-519D31686DF5}"/>
              </a:ext>
            </a:extLst>
          </p:cNvPr>
          <p:cNvCxnSpPr>
            <a:cxnSpLocks/>
          </p:cNvCxnSpPr>
          <p:nvPr/>
        </p:nvCxnSpPr>
        <p:spPr>
          <a:xfrm flipH="1">
            <a:off x="6330366" y="6242916"/>
            <a:ext cx="519919" cy="0"/>
          </a:xfrm>
          <a:prstGeom prst="line">
            <a:avLst/>
          </a:prstGeom>
          <a:noFill/>
          <a:ln w="38100" cap="flat" cmpd="sng" algn="ctr">
            <a:solidFill>
              <a:srgbClr val="0086EA"/>
            </a:solidFill>
            <a:prstDash val="solid"/>
            <a:miter lim="800000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E86239-5852-8E79-432E-192200708A1F}"/>
              </a:ext>
            </a:extLst>
          </p:cNvPr>
          <p:cNvCxnSpPr/>
          <p:nvPr/>
        </p:nvCxnSpPr>
        <p:spPr>
          <a:xfrm flipH="1">
            <a:off x="7878367" y="6242916"/>
            <a:ext cx="519919" cy="0"/>
          </a:xfrm>
          <a:prstGeom prst="line">
            <a:avLst/>
          </a:prstGeom>
          <a:noFill/>
          <a:ln w="38100" cap="flat" cmpd="sng" algn="ctr">
            <a:solidFill>
              <a:srgbClr val="0086EA"/>
            </a:solidFill>
            <a:prstDash val="solid"/>
            <a:miter lim="800000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C7715FB-04BB-1CC5-5AA9-2B073DF08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848" b="10282"/>
          <a:stretch/>
        </p:blipFill>
        <p:spPr>
          <a:xfrm>
            <a:off x="7097558" y="5692415"/>
            <a:ext cx="693846" cy="679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E45387-CF7C-9B77-839D-E1F978C35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54" y="5781646"/>
            <a:ext cx="547720" cy="6915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6B8C78-2549-6B59-6AC6-E96BC9F7C6A4}"/>
              </a:ext>
            </a:extLst>
          </p:cNvPr>
          <p:cNvGrpSpPr/>
          <p:nvPr/>
        </p:nvGrpSpPr>
        <p:grpSpPr>
          <a:xfrm>
            <a:off x="6703329" y="5741327"/>
            <a:ext cx="559927" cy="1027664"/>
            <a:chOff x="2646681" y="3354186"/>
            <a:chExt cx="866998" cy="151703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7FADA60-2023-4B13-FA25-153E25822659}"/>
                </a:ext>
              </a:extLst>
            </p:cNvPr>
            <p:cNvGrpSpPr/>
            <p:nvPr/>
          </p:nvGrpSpPr>
          <p:grpSpPr>
            <a:xfrm>
              <a:off x="2646681" y="4214553"/>
              <a:ext cx="866998" cy="656664"/>
              <a:chOff x="2646681" y="4214553"/>
              <a:chExt cx="866998" cy="656664"/>
            </a:xfrm>
          </p:grpSpPr>
          <p:pic>
            <p:nvPicPr>
              <p:cNvPr id="33" name="Picture 32" descr="Logo&#10;&#10;Description automatically generated">
                <a:extLst>
                  <a:ext uri="{FF2B5EF4-FFF2-40B4-BE49-F238E27FC236}">
                    <a16:creationId xmlns:a16="http://schemas.microsoft.com/office/drawing/2014/main" id="{5BD14B90-6BAD-9EE7-3B1F-404EDFDDAE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57" t="79090" r="14267"/>
              <a:stretch/>
            </p:blipFill>
            <p:spPr>
              <a:xfrm>
                <a:off x="2646681" y="4283466"/>
                <a:ext cx="866998" cy="587751"/>
              </a:xfrm>
              <a:prstGeom prst="rect">
                <a:avLst/>
              </a:prstGeom>
              <a:ln w="28575">
                <a:solidFill>
                  <a:sysClr val="windowText" lastClr="000000">
                    <a:lumMod val="50000"/>
                    <a:lumOff val="50000"/>
                  </a:sysClr>
                </a:solidFill>
              </a:ln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A5E12B2-1032-6506-AE08-3B353E91F1A5}"/>
                  </a:ext>
                </a:extLst>
              </p:cNvPr>
              <p:cNvSpPr/>
              <p:nvPr/>
            </p:nvSpPr>
            <p:spPr>
              <a:xfrm>
                <a:off x="2884516" y="4214553"/>
                <a:ext cx="457200" cy="19950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C9DF687-A08A-F0E6-4B2F-2DA0A749AA55}"/>
                  </a:ext>
                </a:extLst>
              </p:cNvPr>
              <p:cNvSpPr/>
              <p:nvPr/>
            </p:nvSpPr>
            <p:spPr>
              <a:xfrm>
                <a:off x="2984269" y="4347554"/>
                <a:ext cx="232756" cy="19950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2F0F06C-80BC-D952-7F7F-7435985D4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85747" y="3354186"/>
              <a:ext cx="574994" cy="93188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E27D7B2-3AC9-3C1A-BE15-A522B9045347}"/>
              </a:ext>
            </a:extLst>
          </p:cNvPr>
          <p:cNvSpPr txBox="1"/>
          <p:nvPr/>
        </p:nvSpPr>
        <p:spPr>
          <a:xfrm>
            <a:off x="7290640" y="6383083"/>
            <a:ext cx="1238597" cy="470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District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chamber (DMA)</a:t>
            </a:r>
            <a:endParaRPr kumimoji="0" lang="en-IL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4D98B-DD71-0075-3DBF-D8480F679EC8}"/>
              </a:ext>
            </a:extLst>
          </p:cNvPr>
          <p:cNvSpPr txBox="1"/>
          <p:nvPr/>
        </p:nvSpPr>
        <p:spPr>
          <a:xfrm>
            <a:off x="5851336" y="6476722"/>
            <a:ext cx="1238597" cy="28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well</a:t>
            </a:r>
            <a:endParaRPr kumimoji="0" lang="en-IL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8F6416-1F8B-E0FB-CE49-9B7CE8B580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584" y="5852741"/>
            <a:ext cx="311166" cy="49223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AAE64E-F017-A333-D3FE-B60BC697681E}"/>
              </a:ext>
            </a:extLst>
          </p:cNvPr>
          <p:cNvCxnSpPr>
            <a:cxnSpLocks/>
          </p:cNvCxnSpPr>
          <p:nvPr/>
        </p:nvCxnSpPr>
        <p:spPr>
          <a:xfrm flipH="1">
            <a:off x="5316204" y="6229858"/>
            <a:ext cx="519919" cy="0"/>
          </a:xfrm>
          <a:prstGeom prst="line">
            <a:avLst/>
          </a:prstGeom>
          <a:noFill/>
          <a:ln w="38100" cap="flat" cmpd="sng" algn="ctr">
            <a:solidFill>
              <a:srgbClr val="0086EA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48FF12-946B-6E06-6574-FFDC022CB586}"/>
              </a:ext>
            </a:extLst>
          </p:cNvPr>
          <p:cNvSpPr txBox="1"/>
          <p:nvPr/>
        </p:nvSpPr>
        <p:spPr>
          <a:xfrm>
            <a:off x="4837174" y="6463664"/>
            <a:ext cx="1238597" cy="28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tower</a:t>
            </a:r>
            <a:endParaRPr kumimoji="0" lang="en-IL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80D9AF-269B-9452-32BB-FC125A4690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3021" y="5858461"/>
            <a:ext cx="692186" cy="52462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6E809C-6CAD-68A5-5F0B-A1601D2488D8}"/>
              </a:ext>
            </a:extLst>
          </p:cNvPr>
          <p:cNvCxnSpPr>
            <a:cxnSpLocks/>
          </p:cNvCxnSpPr>
          <p:nvPr/>
        </p:nvCxnSpPr>
        <p:spPr>
          <a:xfrm flipH="1">
            <a:off x="4335130" y="6223236"/>
            <a:ext cx="519919" cy="0"/>
          </a:xfrm>
          <a:prstGeom prst="line">
            <a:avLst/>
          </a:prstGeom>
          <a:noFill/>
          <a:ln w="38100" cap="flat" cmpd="sng" algn="ctr">
            <a:solidFill>
              <a:srgbClr val="0086EA"/>
            </a:solidFill>
            <a:prstDash val="solid"/>
            <a:miter lim="800000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461E27-8738-3152-9CF1-2E1E4D788B68}"/>
              </a:ext>
            </a:extLst>
          </p:cNvPr>
          <p:cNvSpPr txBox="1"/>
          <p:nvPr/>
        </p:nvSpPr>
        <p:spPr>
          <a:xfrm>
            <a:off x="2240589" y="6414253"/>
            <a:ext cx="1096938" cy="28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WWTP</a:t>
            </a:r>
            <a:endParaRPr kumimoji="0" lang="en-IL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853AEE-4817-8A23-D53B-2A22616FD39B}"/>
              </a:ext>
            </a:extLst>
          </p:cNvPr>
          <p:cNvCxnSpPr>
            <a:cxnSpLocks/>
          </p:cNvCxnSpPr>
          <p:nvPr/>
        </p:nvCxnSpPr>
        <p:spPr>
          <a:xfrm flipH="1">
            <a:off x="2924738" y="6223236"/>
            <a:ext cx="519919" cy="0"/>
          </a:xfrm>
          <a:prstGeom prst="line">
            <a:avLst/>
          </a:prstGeom>
          <a:noFill/>
          <a:ln w="38100" cap="flat" cmpd="sng" algn="ctr">
            <a:solidFill>
              <a:srgbClr val="0086EA"/>
            </a:solidFill>
            <a:prstDash val="solid"/>
            <a:miter lim="800000"/>
          </a:ln>
          <a:effectLst/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0ABC4E3-2DC7-80A8-A187-22926E7A84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5309" y="5973654"/>
            <a:ext cx="1048918" cy="5385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88FD94-FFF4-0102-2ABF-807C53FF73B0}"/>
              </a:ext>
            </a:extLst>
          </p:cNvPr>
          <p:cNvSpPr txBox="1"/>
          <p:nvPr/>
        </p:nvSpPr>
        <p:spPr>
          <a:xfrm>
            <a:off x="3308685" y="6466428"/>
            <a:ext cx="1443097" cy="28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sewage manhole</a:t>
            </a:r>
            <a:endParaRPr kumimoji="0" lang="en-IL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6F5E6F1-5639-A23B-5A41-B2392F7EEA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294" y="5902763"/>
            <a:ext cx="966905" cy="5812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346360C-618D-2C35-0B8D-3D53FAC4510B}"/>
              </a:ext>
            </a:extLst>
          </p:cNvPr>
          <p:cNvSpPr txBox="1"/>
          <p:nvPr/>
        </p:nvSpPr>
        <p:spPr>
          <a:xfrm>
            <a:off x="552486" y="6428655"/>
            <a:ext cx="1096938" cy="28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reuse</a:t>
            </a:r>
            <a:endParaRPr kumimoji="0" lang="en-IL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BFFAEC-71DA-B92F-1350-2D9E24B23F65}"/>
              </a:ext>
            </a:extLst>
          </p:cNvPr>
          <p:cNvCxnSpPr>
            <a:cxnSpLocks/>
          </p:cNvCxnSpPr>
          <p:nvPr/>
        </p:nvCxnSpPr>
        <p:spPr>
          <a:xfrm flipH="1">
            <a:off x="1606789" y="6229858"/>
            <a:ext cx="519919" cy="0"/>
          </a:xfrm>
          <a:prstGeom prst="line">
            <a:avLst/>
          </a:prstGeom>
          <a:noFill/>
          <a:ln w="38100" cap="flat" cmpd="sng" algn="ctr">
            <a:solidFill>
              <a:srgbClr val="0086EA"/>
            </a:solidFill>
            <a:prstDash val="solid"/>
            <a:miter lim="800000"/>
          </a:ln>
          <a:effectLst/>
        </p:spPr>
      </p:cxnSp>
      <p:sp>
        <p:nvSpPr>
          <p:cNvPr id="51" name="Rectangle 22">
            <a:extLst>
              <a:ext uri="{FF2B5EF4-FFF2-40B4-BE49-F238E27FC236}">
                <a16:creationId xmlns:a16="http://schemas.microsoft.com/office/drawing/2014/main" id="{79124502-AD1E-6946-BAAA-3C6337094531}"/>
              </a:ext>
            </a:extLst>
          </p:cNvPr>
          <p:cNvSpPr/>
          <p:nvPr/>
        </p:nvSpPr>
        <p:spPr>
          <a:xfrm>
            <a:off x="310777" y="49357"/>
            <a:ext cx="10358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rgbClr val="002060"/>
              </a:buClr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RealiteQ smart water network  architecture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99EC106-73C0-73D7-97BC-B5AA3AD22F58}"/>
              </a:ext>
            </a:extLst>
          </p:cNvPr>
          <p:cNvGrpSpPr/>
          <p:nvPr/>
        </p:nvGrpSpPr>
        <p:grpSpPr>
          <a:xfrm>
            <a:off x="879154" y="238539"/>
            <a:ext cx="11312843" cy="4791580"/>
            <a:chOff x="878252" y="579619"/>
            <a:chExt cx="11009963" cy="44709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A609D87-B1A5-647E-90B5-7D3583D92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62255" y="579619"/>
              <a:ext cx="7625960" cy="3836346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0536331-8387-BD01-32B6-EF3231A9E867}"/>
                </a:ext>
              </a:extLst>
            </p:cNvPr>
            <p:cNvSpPr txBox="1"/>
            <p:nvPr/>
          </p:nvSpPr>
          <p:spPr>
            <a:xfrm>
              <a:off x="5723946" y="4105432"/>
              <a:ext cx="4702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2 - Real-time Data management &amp; processing</a:t>
              </a:r>
              <a:endParaRPr kumimoji="0" lang="en-IL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F07B62A-0EFB-AEF2-0FF4-38C1278A8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98605" y="2134372"/>
              <a:ext cx="1383912" cy="1926503"/>
            </a:xfrm>
            <a:prstGeom prst="rect">
              <a:avLst/>
            </a:prstGeom>
          </p:spPr>
        </p:pic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18E6ED2F-5775-44D8-DBF8-A5BB84FA7389}"/>
                </a:ext>
              </a:extLst>
            </p:cNvPr>
            <p:cNvSpPr/>
            <p:nvPr/>
          </p:nvSpPr>
          <p:spPr>
            <a:xfrm rot="5400000">
              <a:off x="5933753" y="-516507"/>
              <a:ext cx="511525" cy="10622527"/>
            </a:xfrm>
            <a:prstGeom prst="leftBrace">
              <a:avLst>
                <a:gd name="adj1" fmla="val 8333"/>
                <a:gd name="adj2" fmla="val 31912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82681BE-C5A6-68EF-15E4-906A21E0B2B9}"/>
              </a:ext>
            </a:extLst>
          </p:cNvPr>
          <p:cNvGrpSpPr/>
          <p:nvPr/>
        </p:nvGrpSpPr>
        <p:grpSpPr>
          <a:xfrm>
            <a:off x="137331" y="878638"/>
            <a:ext cx="4024850" cy="3658632"/>
            <a:chOff x="137331" y="878638"/>
            <a:chExt cx="4024850" cy="365863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4004724-6335-8E69-B377-8C22A2287003}"/>
                </a:ext>
              </a:extLst>
            </p:cNvPr>
            <p:cNvGrpSpPr/>
            <p:nvPr/>
          </p:nvGrpSpPr>
          <p:grpSpPr>
            <a:xfrm>
              <a:off x="137331" y="878638"/>
              <a:ext cx="4024850" cy="2522113"/>
              <a:chOff x="4231098" y="706783"/>
              <a:chExt cx="4024850" cy="2522113"/>
            </a:xfrm>
          </p:grpSpPr>
          <p:pic>
            <p:nvPicPr>
              <p:cNvPr id="48" name="Picture 47" descr="A picture containing text, electronics, screenshot&#10;&#10;Description automatically generated">
                <a:extLst>
                  <a:ext uri="{FF2B5EF4-FFF2-40B4-BE49-F238E27FC236}">
                    <a16:creationId xmlns:a16="http://schemas.microsoft.com/office/drawing/2014/main" id="{3251B0C1-3352-E25E-90D9-5CA6699D8B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1098" y="706783"/>
                <a:ext cx="2112638" cy="1574212"/>
              </a:xfrm>
              <a:prstGeom prst="rect">
                <a:avLst/>
              </a:prstGeom>
            </p:spPr>
          </p:pic>
          <p:pic>
            <p:nvPicPr>
              <p:cNvPr id="50" name="Picture 49" descr="Icon&#10;&#10;Description automatically generated">
                <a:extLst>
                  <a:ext uri="{FF2B5EF4-FFF2-40B4-BE49-F238E27FC236}">
                    <a16:creationId xmlns:a16="http://schemas.microsoft.com/office/drawing/2014/main" id="{29EEA68C-5878-16C3-0DBC-753FD84EF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002411">
                <a:off x="6736203" y="2104577"/>
                <a:ext cx="1362314" cy="1124319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0C5FB38-D51C-65B0-3660-5D280F1B0CC5}"/>
                  </a:ext>
                </a:extLst>
              </p:cNvPr>
              <p:cNvSpPr txBox="1"/>
              <p:nvPr/>
            </p:nvSpPr>
            <p:spPr>
              <a:xfrm>
                <a:off x="6515129" y="1645740"/>
                <a:ext cx="17408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3 - Real-time              data  Usage</a:t>
                </a:r>
                <a:endParaRPr kumimoji="0" lang="en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4926514-66A2-C026-8B62-7A8287E4712A}"/>
                </a:ext>
              </a:extLst>
            </p:cNvPr>
            <p:cNvCxnSpPr>
              <a:cxnSpLocks/>
            </p:cNvCxnSpPr>
            <p:nvPr/>
          </p:nvCxnSpPr>
          <p:spPr>
            <a:xfrm>
              <a:off x="137331" y="1290566"/>
              <a:ext cx="18879" cy="2982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FD06DA9-095A-6D2C-1895-AE4477222D61}"/>
                </a:ext>
              </a:extLst>
            </p:cNvPr>
            <p:cNvCxnSpPr/>
            <p:nvPr/>
          </p:nvCxnSpPr>
          <p:spPr>
            <a:xfrm>
              <a:off x="137331" y="1278992"/>
              <a:ext cx="2263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F3378F1-051E-CABD-0FD7-D6EB87ECC849}"/>
                </a:ext>
              </a:extLst>
            </p:cNvPr>
            <p:cNvSpPr/>
            <p:nvPr/>
          </p:nvSpPr>
          <p:spPr>
            <a:xfrm>
              <a:off x="363654" y="2398178"/>
              <a:ext cx="1689904" cy="52871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Control Room</a:t>
              </a:r>
              <a:endParaRPr kumimoji="0" lang="en-I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2D51BCE-0161-0DF2-AFE1-8B52AABFEC94}"/>
                </a:ext>
              </a:extLst>
            </p:cNvPr>
            <p:cNvSpPr/>
            <p:nvPr/>
          </p:nvSpPr>
          <p:spPr>
            <a:xfrm>
              <a:off x="363654" y="3459867"/>
              <a:ext cx="1689904" cy="52871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External users</a:t>
              </a:r>
              <a:endParaRPr kumimoji="0" lang="en-I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6208DDC4-7DBF-CDDA-270D-C89C47995C3A}"/>
                </a:ext>
              </a:extLst>
            </p:cNvPr>
            <p:cNvSpPr/>
            <p:nvPr/>
          </p:nvSpPr>
          <p:spPr>
            <a:xfrm>
              <a:off x="357384" y="4008560"/>
              <a:ext cx="1795305" cy="52871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party software</a:t>
              </a:r>
              <a:endParaRPr kumimoji="0" lang="en-I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13AA5A6-3C87-8461-9C79-50D24C57F392}"/>
                </a:ext>
              </a:extLst>
            </p:cNvPr>
            <p:cNvSpPr/>
            <p:nvPr/>
          </p:nvSpPr>
          <p:spPr>
            <a:xfrm>
              <a:off x="373593" y="2478811"/>
              <a:ext cx="1843285" cy="386327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2410433-832C-FE1D-580C-364453298E4C}"/>
                </a:ext>
              </a:extLst>
            </p:cNvPr>
            <p:cNvCxnSpPr/>
            <p:nvPr/>
          </p:nvCxnSpPr>
          <p:spPr>
            <a:xfrm>
              <a:off x="137620" y="2669746"/>
              <a:ext cx="2263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BBAA3239-DBFB-A977-440C-AD6CE7CD409A}"/>
                </a:ext>
              </a:extLst>
            </p:cNvPr>
            <p:cNvSpPr/>
            <p:nvPr/>
          </p:nvSpPr>
          <p:spPr>
            <a:xfrm>
              <a:off x="363654" y="2932856"/>
              <a:ext cx="1689904" cy="52871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Internal users</a:t>
              </a:r>
              <a:endParaRPr kumimoji="0" lang="en-I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5EBBFE4D-0E06-D2BD-FA2F-DE149C7FF0E7}"/>
                </a:ext>
              </a:extLst>
            </p:cNvPr>
            <p:cNvSpPr/>
            <p:nvPr/>
          </p:nvSpPr>
          <p:spPr>
            <a:xfrm>
              <a:off x="373593" y="3021376"/>
              <a:ext cx="1843285" cy="38632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D2204D7-CD72-CF1A-E118-5837336FE8A2}"/>
                </a:ext>
              </a:extLst>
            </p:cNvPr>
            <p:cNvCxnSpPr/>
            <p:nvPr/>
          </p:nvCxnSpPr>
          <p:spPr>
            <a:xfrm>
              <a:off x="147274" y="3212311"/>
              <a:ext cx="22632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6EB3DB16-BC41-593B-4003-E83F262FCB43}"/>
                </a:ext>
              </a:extLst>
            </p:cNvPr>
            <p:cNvSpPr/>
            <p:nvPr/>
          </p:nvSpPr>
          <p:spPr>
            <a:xfrm>
              <a:off x="373593" y="3556450"/>
              <a:ext cx="1843285" cy="386327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9A73212-AA8A-CF71-B507-E8E5FF787A0B}"/>
                </a:ext>
              </a:extLst>
            </p:cNvPr>
            <p:cNvCxnSpPr/>
            <p:nvPr/>
          </p:nvCxnSpPr>
          <p:spPr>
            <a:xfrm>
              <a:off x="167227" y="3747385"/>
              <a:ext cx="2263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097EE9EE-8037-620C-3307-A2B1DFEFC2A0}"/>
                </a:ext>
              </a:extLst>
            </p:cNvPr>
            <p:cNvSpPr/>
            <p:nvPr/>
          </p:nvSpPr>
          <p:spPr>
            <a:xfrm>
              <a:off x="373593" y="4084495"/>
              <a:ext cx="1843285" cy="386327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10E7995-1F2B-EDD8-2E58-30F8D3C19D33}"/>
                </a:ext>
              </a:extLst>
            </p:cNvPr>
            <p:cNvCxnSpPr/>
            <p:nvPr/>
          </p:nvCxnSpPr>
          <p:spPr>
            <a:xfrm>
              <a:off x="165860" y="4275430"/>
              <a:ext cx="2263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94C1BCA5-2D08-2596-8119-238326EBCF72}"/>
              </a:ext>
            </a:extLst>
          </p:cNvPr>
          <p:cNvSpPr/>
          <p:nvPr/>
        </p:nvSpPr>
        <p:spPr>
          <a:xfrm>
            <a:off x="10967906" y="4830192"/>
            <a:ext cx="408653" cy="548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6462AA-5650-A8CB-BB59-20C4F1CA55DA}"/>
              </a:ext>
            </a:extLst>
          </p:cNvPr>
          <p:cNvSpPr/>
          <p:nvPr/>
        </p:nvSpPr>
        <p:spPr>
          <a:xfrm>
            <a:off x="6793141" y="5775780"/>
            <a:ext cx="359057" cy="54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729CA37-431A-96D3-9F6F-85B08F9EEA63}"/>
              </a:ext>
            </a:extLst>
          </p:cNvPr>
          <p:cNvGrpSpPr/>
          <p:nvPr/>
        </p:nvGrpSpPr>
        <p:grpSpPr>
          <a:xfrm>
            <a:off x="596840" y="4658349"/>
            <a:ext cx="10795749" cy="1651825"/>
            <a:chOff x="596840" y="4658349"/>
            <a:chExt cx="10795749" cy="165182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224E914-F4C9-0720-BA7D-388ECD5979FD}"/>
                </a:ext>
              </a:extLst>
            </p:cNvPr>
            <p:cNvSpPr txBox="1"/>
            <p:nvPr/>
          </p:nvSpPr>
          <p:spPr>
            <a:xfrm>
              <a:off x="3519329" y="4846147"/>
              <a:ext cx="5481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– Real-time Data acquisition, telemetry &amp; Aggregation</a:t>
              </a:r>
              <a:endParaRPr kumimoji="0" lang="en-IL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F57D400-DB92-30F3-6101-97143D0D12DF}"/>
                </a:ext>
              </a:extLst>
            </p:cNvPr>
            <p:cNvGrpSpPr/>
            <p:nvPr/>
          </p:nvGrpSpPr>
          <p:grpSpPr>
            <a:xfrm>
              <a:off x="596840" y="4658349"/>
              <a:ext cx="10795749" cy="1651825"/>
              <a:chOff x="596840" y="4658349"/>
              <a:chExt cx="10795749" cy="165182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E3A96E5-2D5F-DA5D-3432-B8006CA8B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1336" y="5158041"/>
                <a:ext cx="408653" cy="6947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D93F0D6-55D1-B9C0-CF93-84F40FFAF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0708" y="5478763"/>
                <a:ext cx="408653" cy="6947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B9C3047-8A1B-48BB-DAAD-2A44ECB06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7051" y="5459049"/>
                <a:ext cx="408653" cy="6947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11716BB-F812-3F49-6209-D34823E7F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840" y="5442814"/>
                <a:ext cx="408653" cy="6947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95B8BBE-0336-1E81-06A6-EB757C341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3039" y="5373982"/>
                <a:ext cx="449142" cy="76353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6325C48-89AF-5F72-58F6-8C2F72694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7502" y="5333599"/>
                <a:ext cx="408653" cy="6947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EF58CA6-9C42-BC63-1B16-C9E5DEBF2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4652" y="5296330"/>
                <a:ext cx="408653" cy="6947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1BE823B-0960-F2D5-B51D-A1D5A68F4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3936" y="4658349"/>
                <a:ext cx="408653" cy="6947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572B23A-41E6-584B-29E6-EC46135C36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3998" y="5615474"/>
                <a:ext cx="408653" cy="6947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681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19">
            <a:extLst>
              <a:ext uri="{FF2B5EF4-FFF2-40B4-BE49-F238E27FC236}">
                <a16:creationId xmlns:a16="http://schemas.microsoft.com/office/drawing/2014/main" id="{FF78CA41-C52F-AC59-1FA3-0A92B8EE875A}"/>
              </a:ext>
            </a:extLst>
          </p:cNvPr>
          <p:cNvSpPr/>
          <p:nvPr/>
        </p:nvSpPr>
        <p:spPr>
          <a:xfrm>
            <a:off x="361794" y="734602"/>
            <a:ext cx="38064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yriadPro-Semibold"/>
                <a:ea typeface="+mn-ea"/>
                <a:cs typeface="+mn-cs"/>
              </a:rPr>
              <a:t>Unlimited data (Tags) </a:t>
            </a:r>
            <a:r>
              <a:rPr lang="en-US" sz="2200" b="1" dirty="0">
                <a:solidFill>
                  <a:schemeClr val="accent1"/>
                </a:solidFill>
                <a:latin typeface="MyriadPro-Semibold"/>
              </a:rPr>
              <a:t>&amp; users with no extra costs!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MyriadPro-Semibold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00">
                    <a:lumMod val="50000"/>
                    <a:lumOff val="50000"/>
                  </a:srgbClr>
                </a:solidFill>
                <a:latin typeface="MyriadPro-Semibold"/>
              </a:rPr>
              <a:t>Real-time data sharing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MyriadPro-Semibold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accent1"/>
                </a:solidFill>
                <a:latin typeface="MyriadPro-Semibold"/>
              </a:rPr>
              <a:t>Real-time data aggregation &amp; integration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rgbClr val="000000">
                  <a:lumMod val="50000"/>
                  <a:lumOff val="50000"/>
                </a:srgbClr>
              </a:solidFill>
              <a:latin typeface="MyriadPro-Semibol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="1" dirty="0">
                <a:solidFill>
                  <a:srgbClr val="000000">
                    <a:lumMod val="50000"/>
                    <a:lumOff val="50000"/>
                  </a:srgbClr>
                </a:solidFill>
                <a:latin typeface="MyriadPro-Semibold"/>
              </a:rPr>
              <a:t>Real-time data processing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MyriadPro-Semibold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accent1"/>
                </a:solidFill>
                <a:latin typeface="MyriadPro-Semibold"/>
              </a:rPr>
              <a:t>Real-time remote control</a:t>
            </a:r>
            <a:endParaRPr lang="en-US" sz="1600" b="1" dirty="0">
              <a:solidFill>
                <a:schemeClr val="accent1"/>
              </a:solidFill>
              <a:latin typeface="MyriadPro-Semibold"/>
            </a:endParaRPr>
          </a:p>
          <a:p>
            <a:pPr>
              <a:defRPr/>
            </a:pPr>
            <a:endParaRPr lang="en-US" sz="1400" b="1" dirty="0">
              <a:solidFill>
                <a:schemeClr val="accent1"/>
              </a:solidFill>
              <a:latin typeface="MyriadPro-Semibold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000000">
                    <a:lumMod val="50000"/>
                    <a:lumOff val="50000"/>
                  </a:srgbClr>
                </a:solidFill>
                <a:latin typeface="MyriadPro-Semibold"/>
              </a:rPr>
              <a:t>Real-time alerts &amp; notifications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1"/>
              </a:solidFill>
              <a:latin typeface="MyriadPro-Semibold"/>
            </a:endParaRPr>
          </a:p>
        </p:txBody>
      </p:sp>
      <p:pic>
        <p:nvPicPr>
          <p:cNvPr id="9" name="תמונה 46">
            <a:extLst>
              <a:ext uri="{FF2B5EF4-FFF2-40B4-BE49-F238E27FC236}">
                <a16:creationId xmlns:a16="http://schemas.microsoft.com/office/drawing/2014/main" id="{F3789D5A-7F8F-CF6D-8ECA-44F224DF5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8"/>
          <a:stretch/>
        </p:blipFill>
        <p:spPr>
          <a:xfrm>
            <a:off x="641243" y="5660535"/>
            <a:ext cx="1241534" cy="27397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0" name="מלבן 31">
            <a:extLst>
              <a:ext uri="{FF2B5EF4-FFF2-40B4-BE49-F238E27FC236}">
                <a16:creationId xmlns:a16="http://schemas.microsoft.com/office/drawing/2014/main" id="{882F01B9-90BB-281E-ED75-6645B0DD3BC7}"/>
              </a:ext>
            </a:extLst>
          </p:cNvPr>
          <p:cNvSpPr/>
          <p:nvPr/>
        </p:nvSpPr>
        <p:spPr>
          <a:xfrm>
            <a:off x="1262010" y="5413224"/>
            <a:ext cx="11099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BE79D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Making data easily available to all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0FF4DB75-1849-3DF9-8EFC-E6A425BD38AE}"/>
              </a:ext>
            </a:extLst>
          </p:cNvPr>
          <p:cNvSpPr/>
          <p:nvPr/>
        </p:nvSpPr>
        <p:spPr>
          <a:xfrm>
            <a:off x="472484" y="-57110"/>
            <a:ext cx="1035842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RealiteQ – It is all about data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DFEB68-758D-7E58-10DF-A18C33AFA9BD}"/>
              </a:ext>
            </a:extLst>
          </p:cNvPr>
          <p:cNvCxnSpPr>
            <a:cxnSpLocks/>
          </p:cNvCxnSpPr>
          <p:nvPr/>
        </p:nvCxnSpPr>
        <p:spPr>
          <a:xfrm>
            <a:off x="4272740" y="490747"/>
            <a:ext cx="24939" cy="46298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BA70EC3-8BDA-965E-D4C2-F5E07341E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715" y="952265"/>
            <a:ext cx="7544654" cy="28843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7153888-F436-9F77-83EB-CBBF5DCFD74F}"/>
              </a:ext>
            </a:extLst>
          </p:cNvPr>
          <p:cNvSpPr txBox="1"/>
          <p:nvPr/>
        </p:nvSpPr>
        <p:spPr>
          <a:xfrm>
            <a:off x="5903273" y="4152858"/>
            <a:ext cx="47515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1AC87"/>
                </a:solidFill>
                <a:effectLst/>
                <a:uLnTx/>
                <a:uFillTx/>
                <a:latin typeface="MyriadPro-Semibold"/>
                <a:ea typeface="+mn-ea"/>
                <a:cs typeface="+mn-cs"/>
              </a:rPr>
              <a:t>Real-time data sharing</a:t>
            </a:r>
          </a:p>
        </p:txBody>
      </p:sp>
      <p:pic>
        <p:nvPicPr>
          <p:cNvPr id="5" name="Picture 4" descr="A cartoon character sitting at a computer desk&#10;&#10;Description automatically generated">
            <a:extLst>
              <a:ext uri="{FF2B5EF4-FFF2-40B4-BE49-F238E27FC236}">
                <a16:creationId xmlns:a16="http://schemas.microsoft.com/office/drawing/2014/main" id="{88BF8EAD-8DA4-58BA-5D5C-AFC4F6783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81" y="2641478"/>
            <a:ext cx="952897" cy="100931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50112E-2A2B-21B0-D2F6-767C8851477B}"/>
              </a:ext>
            </a:extLst>
          </p:cNvPr>
          <p:cNvCxnSpPr/>
          <p:nvPr/>
        </p:nvCxnSpPr>
        <p:spPr>
          <a:xfrm>
            <a:off x="8481848" y="3121572"/>
            <a:ext cx="9774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3E6A208-2549-D0FF-0750-719B61BBAA75}"/>
              </a:ext>
            </a:extLst>
          </p:cNvPr>
          <p:cNvSpPr txBox="1"/>
          <p:nvPr/>
        </p:nvSpPr>
        <p:spPr>
          <a:xfrm>
            <a:off x="9214661" y="3552497"/>
            <a:ext cx="1984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Outsourced consultant</a:t>
            </a:r>
            <a:endParaRPr lang="en-I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and, Write, Pen, Paper, Thank You, Letters">
            <a:extLst>
              <a:ext uri="{FF2B5EF4-FFF2-40B4-BE49-F238E27FC236}">
                <a16:creationId xmlns:a16="http://schemas.microsoft.com/office/drawing/2014/main" id="{FE010551-2322-4B73-BA0A-6FC194C0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85" y="1760029"/>
            <a:ext cx="4676935" cy="334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תמונה 14" descr="תמונה שמכילה מראה, שולחן&#10;&#10;התיאור נוצר באופן אוטומטי">
            <a:extLst>
              <a:ext uri="{FF2B5EF4-FFF2-40B4-BE49-F238E27FC236}">
                <a16:creationId xmlns:a16="http://schemas.microsoft.com/office/drawing/2014/main" id="{EC48A159-4173-4166-A146-19ED90CE4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57" y="608264"/>
            <a:ext cx="4790728" cy="4493824"/>
          </a:xfrm>
          <a:prstGeom prst="rect">
            <a:avLst/>
          </a:prstGeom>
        </p:spPr>
      </p:pic>
      <p:sp>
        <p:nvSpPr>
          <p:cNvPr id="17" name="בועת דיבור: אליפסה 16">
            <a:extLst>
              <a:ext uri="{FF2B5EF4-FFF2-40B4-BE49-F238E27FC236}">
                <a16:creationId xmlns:a16="http://schemas.microsoft.com/office/drawing/2014/main" id="{F6EA2837-F972-4161-AB7E-BFDB5E62053F}"/>
              </a:ext>
            </a:extLst>
          </p:cNvPr>
          <p:cNvSpPr/>
          <p:nvPr/>
        </p:nvSpPr>
        <p:spPr>
          <a:xfrm>
            <a:off x="294526" y="2270544"/>
            <a:ext cx="2313690" cy="1432484"/>
          </a:xfrm>
          <a:prstGeom prst="wedgeEllipseCallout">
            <a:avLst>
              <a:gd name="adj1" fmla="val 40173"/>
              <a:gd name="adj2" fmla="val 510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Arial" panose="020B0604020202020204" pitchFamily="34" charset="0"/>
              </a:rPr>
              <a:t>Papa, it is So sad, they couldn’t use RealiteQ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masis MT Pro Black" panose="020B0604020202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E00457BF-EED5-4A1D-B927-A0D08F9C75C8}"/>
              </a:ext>
            </a:extLst>
          </p:cNvPr>
          <p:cNvSpPr/>
          <p:nvPr/>
        </p:nvSpPr>
        <p:spPr>
          <a:xfrm>
            <a:off x="8055055" y="705984"/>
            <a:ext cx="346709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 Technologies LTD.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Ran.kedem@RealiteQ.com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www.RealiteQ.com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מלבן 10">
            <a:extLst>
              <a:ext uri="{FF2B5EF4-FFF2-40B4-BE49-F238E27FC236}">
                <a16:creationId xmlns:a16="http://schemas.microsoft.com/office/drawing/2014/main" id="{3AEF090D-73E6-B827-0860-976824E87118}"/>
              </a:ext>
            </a:extLst>
          </p:cNvPr>
          <p:cNvSpPr/>
          <p:nvPr/>
        </p:nvSpPr>
        <p:spPr>
          <a:xfrm>
            <a:off x="498765" y="5489755"/>
            <a:ext cx="112433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srgbClr val="DBE79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Advanced – Simple – Secured -  Affordable 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DBE79D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3" name="תמונה 46">
            <a:extLst>
              <a:ext uri="{FF2B5EF4-FFF2-40B4-BE49-F238E27FC236}">
                <a16:creationId xmlns:a16="http://schemas.microsoft.com/office/drawing/2014/main" id="{DB876C36-6CBD-8A49-9578-B44C9168A9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8"/>
          <a:stretch/>
        </p:blipFill>
        <p:spPr>
          <a:xfrm>
            <a:off x="3821978" y="4550078"/>
            <a:ext cx="2253242" cy="49722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429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243A41"/>
      </a:dk2>
      <a:lt2>
        <a:srgbClr val="E8E2E7"/>
      </a:lt2>
      <a:accent1>
        <a:srgbClr val="81AC87"/>
      </a:accent1>
      <a:accent2>
        <a:srgbClr val="75AB93"/>
      </a:accent2>
      <a:accent3>
        <a:srgbClr val="80A9A8"/>
      </a:accent3>
      <a:accent4>
        <a:srgbClr val="7FA3BA"/>
      </a:accent4>
      <a:accent5>
        <a:srgbClr val="96A0C6"/>
      </a:accent5>
      <a:accent6>
        <a:srgbClr val="8C7FBA"/>
      </a:accent6>
      <a:hlink>
        <a:srgbClr val="AE69A5"/>
      </a:hlink>
      <a:folHlink>
        <a:srgbClr val="828282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1_DividendVTI">
  <a:themeElements>
    <a:clrScheme name="AnalogousFromLightSeedRightStep">
      <a:dk1>
        <a:srgbClr val="000000"/>
      </a:dk1>
      <a:lt1>
        <a:srgbClr val="FFFFFF"/>
      </a:lt1>
      <a:dk2>
        <a:srgbClr val="243A41"/>
      </a:dk2>
      <a:lt2>
        <a:srgbClr val="E8E2E7"/>
      </a:lt2>
      <a:accent1>
        <a:srgbClr val="81AC87"/>
      </a:accent1>
      <a:accent2>
        <a:srgbClr val="75AB93"/>
      </a:accent2>
      <a:accent3>
        <a:srgbClr val="80A9A8"/>
      </a:accent3>
      <a:accent4>
        <a:srgbClr val="7FA3BA"/>
      </a:accent4>
      <a:accent5>
        <a:srgbClr val="96A0C6"/>
      </a:accent5>
      <a:accent6>
        <a:srgbClr val="8C7FBA"/>
      </a:accent6>
      <a:hlink>
        <a:srgbClr val="AE69A5"/>
      </a:hlink>
      <a:folHlink>
        <a:srgbClr val="828282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Override1.xml><?xml version="1.0" encoding="utf-8"?>
<a:themeOverride xmlns:a="http://schemas.openxmlformats.org/drawingml/2006/main">
  <a:clrScheme name="AnalogousFromLightSeedRightStep">
    <a:dk1>
      <a:srgbClr val="000000"/>
    </a:dk1>
    <a:lt1>
      <a:srgbClr val="FFFFFF"/>
    </a:lt1>
    <a:dk2>
      <a:srgbClr val="243A41"/>
    </a:dk2>
    <a:lt2>
      <a:srgbClr val="E8E2E7"/>
    </a:lt2>
    <a:accent1>
      <a:srgbClr val="81AC87"/>
    </a:accent1>
    <a:accent2>
      <a:srgbClr val="75AB93"/>
    </a:accent2>
    <a:accent3>
      <a:srgbClr val="80A9A8"/>
    </a:accent3>
    <a:accent4>
      <a:srgbClr val="7FA3BA"/>
    </a:accent4>
    <a:accent5>
      <a:srgbClr val="96A0C6"/>
    </a:accent5>
    <a:accent6>
      <a:srgbClr val="8C7FBA"/>
    </a:accent6>
    <a:hlink>
      <a:srgbClr val="AE69A5"/>
    </a:hlink>
    <a:folHlink>
      <a:srgbClr val="82828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a5d3c5-d243-4c79-9c52-deab35b4c9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C7FDE296374E86476584837CA370" ma:contentTypeVersion="15" ma:contentTypeDescription="Create a new document." ma:contentTypeScope="" ma:versionID="bed2a41a001b3b3281f62e8498c537e9">
  <xsd:schema xmlns:xsd="http://www.w3.org/2001/XMLSchema" xmlns:xs="http://www.w3.org/2001/XMLSchema" xmlns:p="http://schemas.microsoft.com/office/2006/metadata/properties" xmlns:ns3="33a5d3c5-d243-4c79-9c52-deab35b4c9f1" targetNamespace="http://schemas.microsoft.com/office/2006/metadata/properties" ma:root="true" ma:fieldsID="34cba24b9f0b778439d4b5012c615e8b" ns3:_="">
    <xsd:import namespace="33a5d3c5-d243-4c79-9c52-deab35b4c9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5d3c5-d243-4c79-9c52-deab35b4c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087B3E-EEE2-4A1D-8BE6-FD51C82E49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6BFFE4-90D9-48AD-B83D-73EA43F91430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33a5d3c5-d243-4c79-9c52-deab35b4c9f1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F8D44C3-D7D7-433B-AAB1-0E79EAA66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5d3c5-d243-4c79-9c52-deab35b4c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4323</TotalTime>
  <Words>403</Words>
  <Application>Microsoft Office PowerPoint</Application>
  <PresentationFormat>Widescreen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Aharoni</vt:lpstr>
      <vt:lpstr>Amasis MT Pro Black</vt:lpstr>
      <vt:lpstr>Arial</vt:lpstr>
      <vt:lpstr>Arial Nova Light</vt:lpstr>
      <vt:lpstr>Calibri</vt:lpstr>
      <vt:lpstr>MyriadPro-Semibold</vt:lpstr>
      <vt:lpstr>Wingdings 2</vt:lpstr>
      <vt:lpstr>DividendVTI</vt:lpstr>
      <vt:lpstr>1_DividendVTI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Shaul Rom</dc:creator>
  <cp:lastModifiedBy>Ran Kedem</cp:lastModifiedBy>
  <cp:revision>21</cp:revision>
  <dcterms:created xsi:type="dcterms:W3CDTF">2024-01-21T08:33:16Z</dcterms:created>
  <dcterms:modified xsi:type="dcterms:W3CDTF">2024-02-07T02:21:22Z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0x01010029C8C7FDE296374E86476584837CA370</vt:lpwstr>
  </property>
</Properties>
</file>